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680" r:id="rId2"/>
    <p:sldId id="385" r:id="rId3"/>
    <p:sldId id="661" r:id="rId4"/>
    <p:sldId id="679" r:id="rId5"/>
    <p:sldId id="670" r:id="rId6"/>
    <p:sldId id="673" r:id="rId7"/>
    <p:sldId id="675" r:id="rId8"/>
    <p:sldId id="662" r:id="rId9"/>
    <p:sldId id="676" r:id="rId10"/>
    <p:sldId id="656" r:id="rId11"/>
    <p:sldId id="659" r:id="rId12"/>
    <p:sldId id="63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le Howell" initials="MH" lastIdx="7" clrIdx="0"/>
  <p:cmAuthor id="2" name="Jana Juginovic" initials="JMJ" lastIdx="3" clrIdx="1"/>
  <p:cmAuthor id="3" name="Jana Juginovic" initials="JMJ [2]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DEDEDE"/>
    <a:srgbClr val="002B49"/>
    <a:srgbClr val="9C240F"/>
    <a:srgbClr val="CB460F"/>
    <a:srgbClr val="FA5B36"/>
    <a:srgbClr val="0E4B91"/>
    <a:srgbClr val="18548A"/>
    <a:srgbClr val="1553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6" autoAdjust="0"/>
    <p:restoredTop sz="93873" autoAdjust="0"/>
  </p:normalViewPr>
  <p:slideViewPr>
    <p:cSldViewPr snapToGrid="0" snapToObjects="1">
      <p:cViewPr varScale="1">
        <p:scale>
          <a:sx n="115" d="100"/>
          <a:sy n="115" d="100"/>
        </p:scale>
        <p:origin x="1768" y="208"/>
      </p:cViewPr>
      <p:guideLst>
        <p:guide orient="horz" pos="14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5268"/>
    </p:cViewPr>
  </p:sorterViewPr>
  <p:notesViewPr>
    <p:cSldViewPr snapToGrid="0" snapToObjects="1">
      <p:cViewPr varScale="1">
        <p:scale>
          <a:sx n="81" d="100"/>
          <a:sy n="81" d="100"/>
        </p:scale>
        <p:origin x="3894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F13CC-A6A6-524A-A0F8-DAB9B298E3B6}" type="datetimeFigureOut">
              <a:rPr lang="en-US" smtClean="0"/>
              <a:t>3/2/23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ED518-EFD6-E34B-989E-6B6564A75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004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614CD-FA73-DF49-AA13-A5EF746D725A}" type="datetimeFigureOut">
              <a:rPr lang="en-US" smtClean="0"/>
              <a:t>3/2/23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02FF9-4628-B146-9948-95257A430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994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02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67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36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202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77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8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57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13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51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779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hyperlink" Target="facebook.com/icannorg" TargetMode="External"/><Relationship Id="rId18" Type="http://schemas.openxmlformats.org/officeDocument/2006/relationships/hyperlink" Target="https://soundcloud.com/icann" TargetMode="External"/><Relationship Id="rId3" Type="http://schemas.openxmlformats.org/officeDocument/2006/relationships/hyperlink" Target="https://www.flickr.com/photos/icann" TargetMode="External"/><Relationship Id="rId7" Type="http://schemas.openxmlformats.org/officeDocument/2006/relationships/hyperlink" Target="linkedin.com/company/icann" TargetMode="External"/><Relationship Id="rId12" Type="http://schemas.openxmlformats.org/officeDocument/2006/relationships/hyperlink" Target="https://www.facebook.com/icannorg" TargetMode="External"/><Relationship Id="rId17" Type="http://schemas.openxmlformats.org/officeDocument/2006/relationships/hyperlink" Target="https://www.youtube.com/user/ICANNnews" TargetMode="External"/><Relationship Id="rId2" Type="http://schemas.openxmlformats.org/officeDocument/2006/relationships/image" Target="../media/image18.emf"/><Relationship Id="rId16" Type="http://schemas.openxmlformats.org/officeDocument/2006/relationships/image" Target="../media/image23.png"/><Relationship Id="rId20" Type="http://schemas.openxmlformats.org/officeDocument/2006/relationships/hyperlink" Target="https://www.slideshare.net/icannpresentations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icann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9.png"/><Relationship Id="rId15" Type="http://schemas.openxmlformats.org/officeDocument/2006/relationships/hyperlink" Target="youtube.com/user/ICANNnews" TargetMode="External"/><Relationship Id="rId10" Type="http://schemas.openxmlformats.org/officeDocument/2006/relationships/hyperlink" Target="twitter.com/icann" TargetMode="External"/><Relationship Id="rId19" Type="http://schemas.openxmlformats.org/officeDocument/2006/relationships/image" Target="../media/image24.png"/><Relationship Id="rId4" Type="http://schemas.openxmlformats.org/officeDocument/2006/relationships/hyperlink" Target="flickr.com/photos/icann" TargetMode="External"/><Relationship Id="rId9" Type="http://schemas.openxmlformats.org/officeDocument/2006/relationships/hyperlink" Target="https://www.twitter.com/icann" TargetMode="External"/><Relationship Id="rId14" Type="http://schemas.openxmlformats.org/officeDocument/2006/relationships/image" Target="../media/image22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469" y="46181"/>
            <a:ext cx="8103791" cy="450663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609600" y="1470214"/>
            <a:ext cx="7907338" cy="4571813"/>
          </a:xfrm>
          <a:prstGeom prst="rect">
            <a:avLst/>
          </a:prstGeom>
        </p:spPr>
        <p:txBody>
          <a:bodyPr lIns="0" tIns="0" rIns="0" bIns="0"/>
          <a:lstStyle>
            <a:lvl1pPr marL="257175" indent="-257175"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"/>
              <a:defRPr sz="1425">
                <a:solidFill>
                  <a:srgbClr val="000000"/>
                </a:solidFill>
              </a:defRPr>
            </a:lvl1pPr>
            <a:lvl2pPr marL="598885" indent="-255985">
              <a:spcBef>
                <a:spcPts val="375"/>
              </a:spcBef>
              <a:buSzPct val="75000"/>
              <a:buFont typeface="Wingdings" panose="05000000000000000000" pitchFamily="2" charset="2"/>
              <a:buChar char=""/>
              <a:defRPr sz="1425">
                <a:solidFill>
                  <a:srgbClr val="000000"/>
                </a:solidFill>
              </a:defRPr>
            </a:lvl2pPr>
            <a:lvl3pPr marL="941785" indent="-255985">
              <a:spcBef>
                <a:spcPts val="375"/>
              </a:spcBef>
              <a:buFont typeface="Arial" panose="020B0604020202020204" pitchFamily="34" charset="0"/>
              <a:buChar char="•"/>
              <a:defRPr sz="1425">
                <a:solidFill>
                  <a:srgbClr val="000000"/>
                </a:solidFill>
              </a:defRPr>
            </a:lvl3pPr>
            <a:lvl4pPr marL="1028700" indent="0">
              <a:buNone/>
              <a:defRPr sz="1425">
                <a:solidFill>
                  <a:srgbClr val="000000"/>
                </a:solidFill>
              </a:defRPr>
            </a:lvl4pPr>
            <a:lvl5pPr>
              <a:defRPr sz="14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Place text here</a:t>
            </a:r>
          </a:p>
          <a:p>
            <a:pPr lvl="1"/>
            <a:r>
              <a:rPr lang="en-US" dirty="0"/>
              <a:t>Second level bullet</a:t>
            </a:r>
          </a:p>
          <a:p>
            <a:pPr lvl="2"/>
            <a:r>
              <a:rPr lang="en-US" dirty="0"/>
              <a:t>Third level bullet</a:t>
            </a:r>
          </a:p>
        </p:txBody>
      </p:sp>
    </p:spTree>
    <p:extLst>
      <p:ext uri="{BB962C8B-B14F-4D97-AF65-F5344CB8AC3E}">
        <p14:creationId xmlns:p14="http://schemas.microsoft.com/office/powerpoint/2010/main" val="72130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14812" y="1"/>
            <a:ext cx="8091241" cy="253336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spcBef>
                <a:spcPts val="0"/>
              </a:spcBef>
              <a:defRPr sz="2700" b="1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Insert title here</a:t>
            </a:r>
            <a:br>
              <a:rPr lang="en-US" dirty="0"/>
            </a:br>
            <a:r>
              <a:rPr lang="en-US" dirty="0"/>
              <a:t>(75 characters maximum)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25196" y="3553576"/>
            <a:ext cx="8091241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25196" y="4279393"/>
            <a:ext cx="8091241" cy="2736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Event Name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25196" y="4553713"/>
            <a:ext cx="8091241" cy="4037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DD Month 2017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697" y="5193793"/>
            <a:ext cx="892372" cy="951863"/>
          </a:xfrm>
          <a:prstGeom prst="rect">
            <a:avLst/>
          </a:prstGeom>
        </p:spPr>
      </p:pic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11479" y="2837138"/>
            <a:ext cx="8106156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 (75 characters maximum)</a:t>
            </a:r>
          </a:p>
        </p:txBody>
      </p:sp>
    </p:spTree>
    <p:extLst>
      <p:ext uri="{BB962C8B-B14F-4D97-AF65-F5344CB8AC3E}">
        <p14:creationId xmlns:p14="http://schemas.microsoft.com/office/powerpoint/2010/main" val="264802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13147" y="2"/>
            <a:ext cx="8103791" cy="253336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spcBef>
                <a:spcPts val="0"/>
              </a:spcBef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Insert title here</a:t>
            </a:r>
            <a:br>
              <a:rPr lang="en-US" dirty="0"/>
            </a:br>
            <a:r>
              <a:rPr lang="en-US" dirty="0"/>
              <a:t>(75 characters maximum)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13147" y="3553574"/>
            <a:ext cx="8103791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13147" y="4279393"/>
            <a:ext cx="8103791" cy="2736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13147" y="4553416"/>
            <a:ext cx="8103791" cy="4037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DD Month 2017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413" y="5193792"/>
            <a:ext cx="895350" cy="952500"/>
          </a:xfrm>
          <a:prstGeom prst="rect">
            <a:avLst/>
          </a:prstGeom>
        </p:spPr>
      </p:pic>
      <p:sp>
        <p:nvSpPr>
          <p:cNvPr id="13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11480" y="2837138"/>
            <a:ext cx="8106156" cy="7168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subtitle here (75 characters maximum)</a:t>
            </a:r>
          </a:p>
        </p:txBody>
      </p:sp>
    </p:spTree>
    <p:extLst>
      <p:ext uri="{BB962C8B-B14F-4D97-AF65-F5344CB8AC3E}">
        <p14:creationId xmlns:p14="http://schemas.microsoft.com/office/powerpoint/2010/main" val="33425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"/>
          <p:cNvSpPr>
            <a:spLocks noGrp="1"/>
          </p:cNvSpPr>
          <p:nvPr>
            <p:ph type="title" hasCustomPrompt="1"/>
          </p:nvPr>
        </p:nvSpPr>
        <p:spPr>
          <a:xfrm>
            <a:off x="1671359" y="2020824"/>
            <a:ext cx="6974586" cy="132588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spcBef>
                <a:spcPts val="0"/>
              </a:spcBef>
              <a:defRPr sz="2700" b="1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Insert Title Here </a:t>
            </a:r>
            <a:br>
              <a:rPr lang="en-US" dirty="0"/>
            </a:br>
            <a:r>
              <a:rPr lang="en-US" dirty="0"/>
              <a:t>(75 characters maximum)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671359" y="4617720"/>
            <a:ext cx="6974586" cy="5784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671359" y="5199657"/>
            <a:ext cx="6974586" cy="390521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Event Name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671359" y="5602568"/>
            <a:ext cx="6974586" cy="4037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DD Month 2017</a:t>
            </a:r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97" y="4874481"/>
            <a:ext cx="892372" cy="951863"/>
          </a:xfrm>
          <a:prstGeom prst="rect">
            <a:avLst/>
          </a:prstGeom>
        </p:spPr>
      </p:pic>
      <p:sp>
        <p:nvSpPr>
          <p:cNvPr id="48" name="Oval 47"/>
          <p:cNvSpPr/>
          <p:nvPr userDrawn="1"/>
        </p:nvSpPr>
        <p:spPr>
          <a:xfrm>
            <a:off x="1368782" y="6101651"/>
            <a:ext cx="3429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9" name="Straight Connector 48"/>
          <p:cNvCxnSpPr/>
          <p:nvPr userDrawn="1"/>
        </p:nvCxnSpPr>
        <p:spPr>
          <a:xfrm flipH="1">
            <a:off x="0" y="6124669"/>
            <a:ext cx="1345404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 userDrawn="1"/>
        </p:nvCxnSpPr>
        <p:spPr>
          <a:xfrm flipH="1">
            <a:off x="1419551" y="6124511"/>
            <a:ext cx="7290586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 userDrawn="1"/>
        </p:nvSpPr>
        <p:spPr>
          <a:xfrm flipH="1">
            <a:off x="8731561" y="6101651"/>
            <a:ext cx="3429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52" name="Oval 51"/>
          <p:cNvSpPr/>
          <p:nvPr userDrawn="1"/>
        </p:nvSpPr>
        <p:spPr>
          <a:xfrm flipH="1">
            <a:off x="8731561" y="3470373"/>
            <a:ext cx="3429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53" name="Straight Connector 52"/>
          <p:cNvCxnSpPr/>
          <p:nvPr userDrawn="1"/>
        </p:nvCxnSpPr>
        <p:spPr>
          <a:xfrm flipV="1">
            <a:off x="1386879" y="3552826"/>
            <a:ext cx="0" cy="2529959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 userDrawn="1"/>
        </p:nvSpPr>
        <p:spPr>
          <a:xfrm rot="16200000">
            <a:off x="1370574" y="3510449"/>
            <a:ext cx="121764" cy="89154"/>
          </a:xfrm>
          <a:prstGeom prst="arc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55" name="Straight Connector 54"/>
          <p:cNvCxnSpPr/>
          <p:nvPr userDrawn="1"/>
        </p:nvCxnSpPr>
        <p:spPr>
          <a:xfrm flipH="1">
            <a:off x="1424312" y="3494144"/>
            <a:ext cx="7285824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671359" y="3666744"/>
            <a:ext cx="6974586" cy="57607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 (75 characters maximum)</a:t>
            </a:r>
          </a:p>
        </p:txBody>
      </p:sp>
    </p:spTree>
    <p:extLst>
      <p:ext uri="{BB962C8B-B14F-4D97-AF65-F5344CB8AC3E}">
        <p14:creationId xmlns:p14="http://schemas.microsoft.com/office/powerpoint/2010/main" val="3016674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 Decor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671359" y="4617720"/>
            <a:ext cx="6971625" cy="5751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671359" y="5199657"/>
            <a:ext cx="6971625" cy="390521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671359" y="5602568"/>
            <a:ext cx="6974586" cy="4037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DD Month 2017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4533" y="4878445"/>
            <a:ext cx="895350" cy="952500"/>
          </a:xfrm>
          <a:prstGeom prst="rect">
            <a:avLst/>
          </a:prstGeom>
        </p:spPr>
      </p:pic>
      <p:sp>
        <p:nvSpPr>
          <p:cNvPr id="13" name="Oval 12"/>
          <p:cNvSpPr/>
          <p:nvPr userDrawn="1"/>
        </p:nvSpPr>
        <p:spPr>
          <a:xfrm>
            <a:off x="1368782" y="6101651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0" y="6124669"/>
            <a:ext cx="1345404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1419551" y="6124511"/>
            <a:ext cx="7290586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 userDrawn="1"/>
        </p:nvSpPr>
        <p:spPr>
          <a:xfrm flipH="1">
            <a:off x="8731561" y="6101651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17" name="Oval 16"/>
          <p:cNvSpPr/>
          <p:nvPr userDrawn="1"/>
        </p:nvSpPr>
        <p:spPr>
          <a:xfrm flipH="1">
            <a:off x="8731561" y="3470373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18" name="Straight Connector 17"/>
          <p:cNvCxnSpPr/>
          <p:nvPr userDrawn="1"/>
        </p:nvCxnSpPr>
        <p:spPr>
          <a:xfrm flipV="1">
            <a:off x="1386879" y="3552826"/>
            <a:ext cx="0" cy="2529959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Arc 18"/>
          <p:cNvSpPr/>
          <p:nvPr userDrawn="1"/>
        </p:nvSpPr>
        <p:spPr>
          <a:xfrm rot="16200000">
            <a:off x="1370574" y="3510449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20" name="Straight Connector 19"/>
          <p:cNvCxnSpPr/>
          <p:nvPr userDrawn="1"/>
        </p:nvCxnSpPr>
        <p:spPr>
          <a:xfrm flipH="1">
            <a:off x="1424312" y="3494144"/>
            <a:ext cx="7285824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itle 2"/>
          <p:cNvSpPr>
            <a:spLocks noGrp="1"/>
          </p:cNvSpPr>
          <p:nvPr>
            <p:ph type="title" hasCustomPrompt="1"/>
          </p:nvPr>
        </p:nvSpPr>
        <p:spPr>
          <a:xfrm>
            <a:off x="1671359" y="2020825"/>
            <a:ext cx="6971625" cy="13255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spcBef>
                <a:spcPts val="0"/>
              </a:spcBef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Insert Title Here</a:t>
            </a:r>
            <a:br>
              <a:rPr lang="en-US" dirty="0"/>
            </a:br>
            <a:r>
              <a:rPr lang="en-US" dirty="0"/>
              <a:t>(75 characters maximum) 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671359" y="3666744"/>
            <a:ext cx="6974586" cy="57607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subtitle here (75 characters maximum)</a:t>
            </a:r>
          </a:p>
        </p:txBody>
      </p:sp>
    </p:spTree>
    <p:extLst>
      <p:ext uri="{BB962C8B-B14F-4D97-AF65-F5344CB8AC3E}">
        <p14:creationId xmlns:p14="http://schemas.microsoft.com/office/powerpoint/2010/main" val="362034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ack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468" y="46181"/>
            <a:ext cx="8135342" cy="450663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08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-Wid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616645"/>
            <a:ext cx="9144000" cy="56967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5" name="Title 19"/>
          <p:cNvSpPr>
            <a:spLocks noGrp="1"/>
          </p:cNvSpPr>
          <p:nvPr>
            <p:ph type="title" hasCustomPrompt="1"/>
          </p:nvPr>
        </p:nvSpPr>
        <p:spPr>
          <a:xfrm>
            <a:off x="315468" y="48278"/>
            <a:ext cx="8135341" cy="434888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 flipH="1">
            <a:off x="0" y="608083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0" y="6320547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28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No Header/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9"/>
          <p:cNvSpPr>
            <a:spLocks noGrp="1"/>
          </p:cNvSpPr>
          <p:nvPr>
            <p:ph type="title" hasCustomPrompt="1"/>
          </p:nvPr>
        </p:nvSpPr>
        <p:spPr>
          <a:xfrm>
            <a:off x="315468" y="48278"/>
            <a:ext cx="8135341" cy="434888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07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329943"/>
            <a:ext cx="9144000" cy="528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" name="Straight Connector 21"/>
          <p:cNvCxnSpPr/>
          <p:nvPr userDrawn="1"/>
        </p:nvCxnSpPr>
        <p:spPr>
          <a:xfrm flipH="1">
            <a:off x="0" y="608083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724" y="614512"/>
            <a:ext cx="3491388" cy="5696712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  <p:sp>
        <p:nvSpPr>
          <p:cNvPr id="12" name="Title 19"/>
          <p:cNvSpPr>
            <a:spLocks noGrp="1"/>
          </p:cNvSpPr>
          <p:nvPr>
            <p:ph type="title" hasCustomPrompt="1"/>
          </p:nvPr>
        </p:nvSpPr>
        <p:spPr>
          <a:xfrm>
            <a:off x="315468" y="48278"/>
            <a:ext cx="8135341" cy="434888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430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/>
          <a:srcRect t="10075" b="8780"/>
          <a:stretch/>
        </p:blipFill>
        <p:spPr>
          <a:xfrm>
            <a:off x="0" y="683492"/>
            <a:ext cx="9144000" cy="556490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790814"/>
            <a:ext cx="9144000" cy="5346700"/>
          </a:xfrm>
          <a:prstGeom prst="rect">
            <a:avLst/>
          </a:prstGeom>
          <a:gradFill>
            <a:gsLst>
              <a:gs pos="0">
                <a:schemeClr val="bg1">
                  <a:alpha val="75000"/>
                </a:schemeClr>
              </a:gs>
              <a:gs pos="69000">
                <a:schemeClr val="tx2">
                  <a:lumMod val="20000"/>
                  <a:lumOff val="80000"/>
                  <a:alpha val="62000"/>
                </a:schemeClr>
              </a:gs>
              <a:gs pos="24000">
                <a:schemeClr val="tx2">
                  <a:lumMod val="20000"/>
                  <a:lumOff val="80000"/>
                  <a:alpha val="4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Title 19"/>
          <p:cNvSpPr>
            <a:spLocks noGrp="1"/>
          </p:cNvSpPr>
          <p:nvPr userDrawn="1">
            <p:ph type="title" hasCustomPrompt="1"/>
          </p:nvPr>
        </p:nvSpPr>
        <p:spPr>
          <a:xfrm>
            <a:off x="315468" y="48278"/>
            <a:ext cx="8135341" cy="434888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30537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/>
          <a:srcRect t="8972" b="7826"/>
          <a:stretch/>
        </p:blipFill>
        <p:spPr>
          <a:xfrm>
            <a:off x="0" y="654426"/>
            <a:ext cx="9144000" cy="5620869"/>
          </a:xfrm>
          <a:prstGeom prst="rect">
            <a:avLst/>
          </a:prstGeom>
        </p:spPr>
      </p:pic>
      <p:sp>
        <p:nvSpPr>
          <p:cNvPr id="28" name="Title 19"/>
          <p:cNvSpPr>
            <a:spLocks noGrp="1"/>
          </p:cNvSpPr>
          <p:nvPr>
            <p:ph type="title" hasCustomPrompt="1"/>
          </p:nvPr>
        </p:nvSpPr>
        <p:spPr>
          <a:xfrm>
            <a:off x="315468" y="48278"/>
            <a:ext cx="8135341" cy="434888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716971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 Backgroun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3038"/>
            <a:ext cx="9144000" cy="5696861"/>
          </a:xfrm>
          <a:prstGeom prst="rect">
            <a:avLst/>
          </a:prstGeom>
        </p:spPr>
      </p:pic>
      <p:cxnSp>
        <p:nvCxnSpPr>
          <p:cNvPr id="22" name="Straight Connector 21"/>
          <p:cNvCxnSpPr/>
          <p:nvPr userDrawn="1"/>
        </p:nvCxnSpPr>
        <p:spPr>
          <a:xfrm flipH="1">
            <a:off x="0" y="608083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0" y="6320547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9"/>
          <p:cNvSpPr>
            <a:spLocks noGrp="1"/>
          </p:cNvSpPr>
          <p:nvPr>
            <p:ph type="title" hasCustomPrompt="1"/>
          </p:nvPr>
        </p:nvSpPr>
        <p:spPr>
          <a:xfrm>
            <a:off x="315468" y="48278"/>
            <a:ext cx="7656168" cy="434888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70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6464808"/>
            <a:ext cx="274320" cy="291830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8617604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0" name="Oval 29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6" name="Straight Connector 35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 userDrawn="1"/>
        </p:nvSpPr>
        <p:spPr>
          <a:xfrm flipH="1">
            <a:off x="8714737" y="264975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0" name="Straight Connector 39"/>
          <p:cNvCxnSpPr>
            <a:endCxn id="41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Arc 40"/>
          <p:cNvSpPr/>
          <p:nvPr userDrawn="1"/>
        </p:nvSpPr>
        <p:spPr>
          <a:xfrm rot="16200000">
            <a:off x="402044" y="2689833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2" name="Straight Connector 41"/>
          <p:cNvCxnSpPr/>
          <p:nvPr userDrawn="1"/>
        </p:nvCxnSpPr>
        <p:spPr>
          <a:xfrm flipH="1">
            <a:off x="462492" y="2673528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5" y="2765533"/>
            <a:ext cx="7907338" cy="9279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  <p:sp>
        <p:nvSpPr>
          <p:cNvPr id="48" name="Oval 4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83083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62289" cy="685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4808"/>
            <a:ext cx="274320" cy="291830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8617604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39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Arc 38"/>
          <p:cNvSpPr/>
          <p:nvPr userDrawn="1"/>
        </p:nvSpPr>
        <p:spPr>
          <a:xfrm rot="16200000">
            <a:off x="402044" y="2689833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0" name="Straight Connector 39"/>
          <p:cNvCxnSpPr/>
          <p:nvPr userDrawn="1"/>
        </p:nvCxnSpPr>
        <p:spPr>
          <a:xfrm flipH="1">
            <a:off x="462492" y="2673528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5" y="2765533"/>
            <a:ext cx="7907338" cy="9279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 userDrawn="1"/>
        </p:nvSpPr>
        <p:spPr>
          <a:xfrm flipH="1">
            <a:off x="8714737" y="264975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18" name="Oval 1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48699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cxnSp>
        <p:nvCxnSpPr>
          <p:cNvPr id="32" name="Straight Connector 31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4808"/>
            <a:ext cx="274320" cy="291830"/>
          </a:xfrm>
          <a:prstGeom prst="rect">
            <a:avLst/>
          </a:prstGeom>
        </p:spPr>
      </p:pic>
      <p:sp>
        <p:nvSpPr>
          <p:cNvPr id="26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39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Arc 38"/>
          <p:cNvSpPr/>
          <p:nvPr userDrawn="1"/>
        </p:nvSpPr>
        <p:spPr>
          <a:xfrm rot="16200000">
            <a:off x="402044" y="2689833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0" name="Straight Connector 39"/>
          <p:cNvCxnSpPr/>
          <p:nvPr userDrawn="1"/>
        </p:nvCxnSpPr>
        <p:spPr>
          <a:xfrm flipH="1">
            <a:off x="462492" y="2673528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5" y="2765533"/>
            <a:ext cx="7907338" cy="9279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  <p:sp>
        <p:nvSpPr>
          <p:cNvPr id="18" name="Oval 17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 userDrawn="1"/>
        </p:nvSpPr>
        <p:spPr>
          <a:xfrm flipH="1">
            <a:off x="8714737" y="264975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0" name="Oval 19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75773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6464808"/>
            <a:ext cx="274320" cy="291830"/>
          </a:xfrm>
          <a:prstGeom prst="rect">
            <a:avLst/>
          </a:prstGeom>
        </p:spPr>
      </p:pic>
      <p:sp>
        <p:nvSpPr>
          <p:cNvPr id="26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39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Arc 38"/>
          <p:cNvSpPr/>
          <p:nvPr userDrawn="1"/>
        </p:nvSpPr>
        <p:spPr>
          <a:xfrm rot="16200000">
            <a:off x="402044" y="2689833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0" name="Straight Connector 39"/>
          <p:cNvCxnSpPr/>
          <p:nvPr userDrawn="1"/>
        </p:nvCxnSpPr>
        <p:spPr>
          <a:xfrm flipH="1">
            <a:off x="462492" y="2673528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5" y="2765533"/>
            <a:ext cx="7907338" cy="9279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 userDrawn="1"/>
        </p:nvSpPr>
        <p:spPr>
          <a:xfrm flipH="1">
            <a:off x="8714737" y="264975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18" name="Oval 1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33417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4808"/>
            <a:ext cx="274320" cy="291830"/>
          </a:xfrm>
          <a:prstGeom prst="rect">
            <a:avLst/>
          </a:prstGeom>
        </p:spPr>
      </p:pic>
      <p:sp>
        <p:nvSpPr>
          <p:cNvPr id="26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39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Arc 38"/>
          <p:cNvSpPr/>
          <p:nvPr userDrawn="1"/>
        </p:nvSpPr>
        <p:spPr>
          <a:xfrm rot="16200000">
            <a:off x="402044" y="2689833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0" name="Straight Connector 39"/>
          <p:cNvCxnSpPr/>
          <p:nvPr userDrawn="1"/>
        </p:nvCxnSpPr>
        <p:spPr>
          <a:xfrm flipH="1">
            <a:off x="462492" y="2673528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5" y="2765533"/>
            <a:ext cx="7907338" cy="9279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 userDrawn="1"/>
        </p:nvSpPr>
        <p:spPr>
          <a:xfrm flipH="1">
            <a:off x="8714737" y="264975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18" name="Oval 1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8599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.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4808"/>
            <a:ext cx="274320" cy="291830"/>
          </a:xfrm>
          <a:prstGeom prst="rect">
            <a:avLst/>
          </a:prstGeom>
        </p:spPr>
      </p:pic>
      <p:sp>
        <p:nvSpPr>
          <p:cNvPr id="26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39" idx="0"/>
          </p:cNvCxnSpPr>
          <p:nvPr userDrawn="1"/>
        </p:nvCxnSpPr>
        <p:spPr>
          <a:xfrm flipV="1">
            <a:off x="418349" y="2734410"/>
            <a:ext cx="0" cy="354441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Arc 38"/>
          <p:cNvSpPr/>
          <p:nvPr userDrawn="1"/>
        </p:nvSpPr>
        <p:spPr>
          <a:xfrm rot="16200000">
            <a:off x="402044" y="2689833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0" name="Straight Connector 39"/>
          <p:cNvCxnSpPr/>
          <p:nvPr userDrawn="1"/>
        </p:nvCxnSpPr>
        <p:spPr>
          <a:xfrm flipH="1">
            <a:off x="462492" y="2673528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5" y="2765533"/>
            <a:ext cx="7907338" cy="9279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#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 userDrawn="1"/>
        </p:nvSpPr>
        <p:spPr>
          <a:xfrm flipH="1">
            <a:off x="8714737" y="264975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18" name="Oval 1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84463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" y="1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20549"/>
            <a:ext cx="9144000" cy="537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73741" y="3030399"/>
            <a:ext cx="6247234" cy="17836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25">
                <a:solidFill>
                  <a:schemeClr val="bg1"/>
                </a:solidFill>
                <a:latin typeface="+mj-lt"/>
              </a:defRPr>
            </a:lvl1pPr>
            <a:lvl2pPr marL="3429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64638" y="1308849"/>
            <a:ext cx="6256337" cy="1701535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 sz="2625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88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20549"/>
            <a:ext cx="9144000" cy="537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73741" y="3030399"/>
            <a:ext cx="6247234" cy="17836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25">
                <a:solidFill>
                  <a:schemeClr val="bg1"/>
                </a:solidFill>
                <a:latin typeface="+mj-lt"/>
              </a:defRPr>
            </a:lvl1pPr>
            <a:lvl2pPr marL="3429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64638" y="1308849"/>
            <a:ext cx="6256337" cy="1701535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 sz="2625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000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7257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20549"/>
            <a:ext cx="9144000" cy="5374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6320547"/>
            <a:ext cx="9144000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73741" y="3030399"/>
            <a:ext cx="6247234" cy="178364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625">
                <a:solidFill>
                  <a:schemeClr val="bg1"/>
                </a:solidFill>
                <a:latin typeface="+mj-lt"/>
              </a:defRPr>
            </a:lvl1pPr>
            <a:lvl2pPr marL="3429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2pPr>
            <a:lvl3pPr marL="6858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3pPr>
            <a:lvl4pPr marL="10287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4pPr>
            <a:lvl5pPr marL="1371600" indent="0">
              <a:buFontTx/>
              <a:buNone/>
              <a:defRPr>
                <a:solidFill>
                  <a:schemeClr val="bg2">
                    <a:lumMod val="90000"/>
                  </a:schemeClr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64638" y="1308849"/>
            <a:ext cx="6256337" cy="1701535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 sz="2625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Name of Agenda Item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1189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30" y="42394"/>
            <a:ext cx="7862461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4808"/>
            <a:ext cx="274320" cy="291830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0" name="Straight Connector 39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6" name="Straight Connector 45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63390" y="95350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5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63390" y="276437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72636" y="976836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7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72636" y="2787703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78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72636" y="1390295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9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72636" y="3192198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80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3390" y="4580278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72636" y="460361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8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72636" y="5008110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933220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14"/>
            <a:ext cx="9162289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4808"/>
            <a:ext cx="274320" cy="291830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val 4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5" name="Straight Connector 4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8" name="Straight Connector 4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63390" y="95350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63390" y="276437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72636" y="976836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72636" y="2787703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72636" y="1390295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72636" y="3192198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3390" y="4580278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72636" y="460361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72636" y="5008110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6663251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4808"/>
            <a:ext cx="274320" cy="291830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val 4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5" name="Straight Connector 4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8" name="Straight Connector 4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63390" y="95350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63390" y="276437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72636" y="976836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72636" y="2787703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72636" y="1390295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72636" y="3192198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3390" y="4580278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72636" y="460361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72636" y="5008110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2988230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val 4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5" name="Straight Connector 4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8" name="Straight Connector 4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63390" y="95350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63390" y="276437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72636" y="976836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72636" y="2787703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72636" y="1390295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72636" y="3192198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3390" y="4580278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72636" y="460361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72636" y="5008110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33827145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 1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val 4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5" name="Straight Connector 4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8" name="Straight Connector 4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63390" y="95350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63390" y="276437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72636" y="976836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72636" y="2787703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72636" y="1390295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72636" y="3192198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3390" y="4580278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72636" y="460361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72636" y="5008110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2152553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val 4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5" name="Straight Connector 4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8" name="Straight Connector 4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63390" y="95350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63390" y="276437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72636" y="976836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72636" y="2787703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72636" y="1390295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72636" y="3192198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3390" y="4580278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72636" y="460361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72636" y="5008110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4150387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val 4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5" name="Straight Connector 4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8" name="Straight Connector 4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63390" y="95350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63390" y="276437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72636" y="976836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72636" y="2787703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72636" y="1390295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72636" y="3192198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3390" y="4580278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72636" y="460361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72636" y="5008110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891085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1.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val 4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5" name="Straight Connector 4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8" name="Straight Connector 4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63390" y="95350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63390" y="2764377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5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72636" y="976836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72636" y="2787703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67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872636" y="1390295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872636" y="3192198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69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3390" y="4580278"/>
            <a:ext cx="966978" cy="1289304"/>
          </a:xfrm>
          <a:prstGeom prst="flowChartConnector">
            <a:avLst/>
          </a:prstGeom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0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872636" y="4603615"/>
            <a:ext cx="5341922" cy="394877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First Last Name</a:t>
            </a:r>
          </a:p>
        </p:txBody>
      </p:sp>
      <p:sp>
        <p:nvSpPr>
          <p:cNvPr id="71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872636" y="5008110"/>
            <a:ext cx="5341922" cy="822098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</p:spTree>
    <p:extLst>
      <p:ext uri="{BB962C8B-B14F-4D97-AF65-F5344CB8AC3E}">
        <p14:creationId xmlns:p14="http://schemas.microsoft.com/office/powerpoint/2010/main" val="15211577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9144000" cy="6857999"/>
          </a:xfrm>
          <a:prstGeom prst="rect">
            <a:avLst/>
          </a:prstGeom>
        </p:spPr>
      </p:pic>
      <p:sp>
        <p:nvSpPr>
          <p:cNvPr id="56" name="Arc 55"/>
          <p:cNvSpPr/>
          <p:nvPr userDrawn="1"/>
        </p:nvSpPr>
        <p:spPr>
          <a:xfrm rot="16200000">
            <a:off x="402044" y="1891972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57" name="Straight Connector 56"/>
          <p:cNvCxnSpPr/>
          <p:nvPr userDrawn="1"/>
        </p:nvCxnSpPr>
        <p:spPr>
          <a:xfrm flipH="1">
            <a:off x="462492" y="187566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85304" y="2088493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5803" y="3514162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58084" y="1951274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58084" y="3385623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58084" y="2364733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58084" y="379011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7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85803" y="4948515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5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658084" y="481997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46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658084" y="522447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8617604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55" name="Straight Connector 54"/>
          <p:cNvCxnSpPr>
            <a:endCxn id="56" idx="0"/>
          </p:cNvCxnSpPr>
          <p:nvPr userDrawn="1"/>
        </p:nvCxnSpPr>
        <p:spPr>
          <a:xfrm flipV="1">
            <a:off x="418349" y="1936550"/>
            <a:ext cx="0" cy="434227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31" name="Oval 30"/>
          <p:cNvSpPr/>
          <p:nvPr userDrawn="1"/>
        </p:nvSpPr>
        <p:spPr>
          <a:xfrm flipH="1">
            <a:off x="8714737" y="1852832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32" name="Oval 31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596175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13"/>
            <a:ext cx="9162289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7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8617775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8" name="Arc 37"/>
          <p:cNvSpPr/>
          <p:nvPr userDrawn="1"/>
        </p:nvSpPr>
        <p:spPr>
          <a:xfrm rot="16200000">
            <a:off x="402044" y="1891972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462492" y="187566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85304" y="2088493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5803" y="3514162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58084" y="1951274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5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58084" y="3385623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52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58084" y="2364733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58084" y="379011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85803" y="4948515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5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658084" y="481997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56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658084" y="522447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cxnSp>
        <p:nvCxnSpPr>
          <p:cNvPr id="59" name="Straight Connector 58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18349" y="1936550"/>
            <a:ext cx="0" cy="434227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6" name="Oval 25"/>
          <p:cNvSpPr/>
          <p:nvPr userDrawn="1"/>
        </p:nvSpPr>
        <p:spPr>
          <a:xfrm flipH="1">
            <a:off x="8714737" y="1852832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94087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7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3" name="Arc 62"/>
          <p:cNvSpPr/>
          <p:nvPr userDrawn="1"/>
        </p:nvSpPr>
        <p:spPr>
          <a:xfrm rot="16200000">
            <a:off x="402044" y="1891972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64" name="Straight Connector 63"/>
          <p:cNvCxnSpPr/>
          <p:nvPr userDrawn="1"/>
        </p:nvCxnSpPr>
        <p:spPr>
          <a:xfrm flipH="1">
            <a:off x="462492" y="187566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85304" y="2088493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5803" y="3514162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58084" y="1951274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58084" y="3385623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58084" y="2364733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58084" y="379011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85803" y="4948515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2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658084" y="481997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73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658084" y="522447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cxnSp>
        <p:nvCxnSpPr>
          <p:cNvPr id="76" name="Straight Connector 75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18349" y="1936550"/>
            <a:ext cx="0" cy="434227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6" name="Oval 25"/>
          <p:cNvSpPr/>
          <p:nvPr userDrawn="1"/>
        </p:nvSpPr>
        <p:spPr>
          <a:xfrm flipH="1">
            <a:off x="8714737" y="1852832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29043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7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3" name="Arc 62"/>
          <p:cNvSpPr/>
          <p:nvPr userDrawn="1"/>
        </p:nvSpPr>
        <p:spPr>
          <a:xfrm rot="16200000">
            <a:off x="402044" y="1891972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64" name="Straight Connector 63"/>
          <p:cNvCxnSpPr/>
          <p:nvPr userDrawn="1"/>
        </p:nvCxnSpPr>
        <p:spPr>
          <a:xfrm flipH="1">
            <a:off x="462492" y="187566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85304" y="2088493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5803" y="3514162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58084" y="1951274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58084" y="3385623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58084" y="2364733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58084" y="379011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85803" y="4948515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2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658084" y="481997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73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658084" y="522447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cxnSp>
        <p:nvCxnSpPr>
          <p:cNvPr id="76" name="Straight Connector 75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18349" y="1936550"/>
            <a:ext cx="0" cy="434227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6" name="Oval 25"/>
          <p:cNvSpPr/>
          <p:nvPr userDrawn="1"/>
        </p:nvSpPr>
        <p:spPr>
          <a:xfrm flipH="1">
            <a:off x="8714737" y="1852832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574116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7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3" name="Arc 62"/>
          <p:cNvSpPr/>
          <p:nvPr userDrawn="1"/>
        </p:nvSpPr>
        <p:spPr>
          <a:xfrm rot="16200000">
            <a:off x="402044" y="1891972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64" name="Straight Connector 63"/>
          <p:cNvCxnSpPr/>
          <p:nvPr userDrawn="1"/>
        </p:nvCxnSpPr>
        <p:spPr>
          <a:xfrm flipH="1">
            <a:off x="462492" y="187566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85304" y="2088493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5803" y="3514162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58084" y="1951274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58084" y="3385623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58084" y="2364733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58084" y="379011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85803" y="4948515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2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658084" y="481997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73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658084" y="522447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cxnSp>
        <p:nvCxnSpPr>
          <p:cNvPr id="76" name="Straight Connector 75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18349" y="1936550"/>
            <a:ext cx="0" cy="434227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6" name="Oval 25"/>
          <p:cNvSpPr/>
          <p:nvPr userDrawn="1"/>
        </p:nvSpPr>
        <p:spPr>
          <a:xfrm flipH="1">
            <a:off x="8714737" y="1852832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821152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7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30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3" name="Arc 62"/>
          <p:cNvSpPr/>
          <p:nvPr userDrawn="1"/>
        </p:nvSpPr>
        <p:spPr>
          <a:xfrm rot="16200000">
            <a:off x="402044" y="1891972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64" name="Straight Connector 63"/>
          <p:cNvCxnSpPr/>
          <p:nvPr userDrawn="1"/>
        </p:nvCxnSpPr>
        <p:spPr>
          <a:xfrm flipH="1">
            <a:off x="462492" y="187566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85304" y="2088493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5803" y="3514162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58084" y="1951274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58084" y="3385623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58084" y="2364733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58084" y="379011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85803" y="4948515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2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658084" y="481997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73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658084" y="522447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cxnSp>
        <p:nvCxnSpPr>
          <p:cNvPr id="76" name="Straight Connector 75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18349" y="1936550"/>
            <a:ext cx="0" cy="434227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6" name="Oval 25"/>
          <p:cNvSpPr/>
          <p:nvPr userDrawn="1"/>
        </p:nvSpPr>
        <p:spPr>
          <a:xfrm flipH="1">
            <a:off x="8714737" y="1852832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800979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7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3" name="Arc 62"/>
          <p:cNvSpPr/>
          <p:nvPr userDrawn="1"/>
        </p:nvSpPr>
        <p:spPr>
          <a:xfrm rot="16200000">
            <a:off x="402044" y="1891972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64" name="Straight Connector 63"/>
          <p:cNvCxnSpPr/>
          <p:nvPr userDrawn="1"/>
        </p:nvCxnSpPr>
        <p:spPr>
          <a:xfrm flipH="1">
            <a:off x="462492" y="187566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85304" y="2088493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5803" y="3514162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58084" y="1951274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58084" y="3385623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58084" y="2364733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58084" y="379011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85803" y="4948515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2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658084" y="481997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73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658084" y="522447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cxnSp>
        <p:nvCxnSpPr>
          <p:cNvPr id="76" name="Straight Connector 75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18349" y="1936550"/>
            <a:ext cx="0" cy="434227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6" name="Oval 25"/>
          <p:cNvSpPr/>
          <p:nvPr userDrawn="1"/>
        </p:nvSpPr>
        <p:spPr>
          <a:xfrm flipH="1">
            <a:off x="8714737" y="1852832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8" name="Oval 2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281103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2.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-1"/>
            <a:ext cx="9144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92790" y="490637"/>
            <a:ext cx="7886700" cy="1325563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(option)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862331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3" name="Arc 62"/>
          <p:cNvSpPr/>
          <p:nvPr userDrawn="1"/>
        </p:nvSpPr>
        <p:spPr>
          <a:xfrm rot="16200000">
            <a:off x="402044" y="1891972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64" name="Straight Connector 63"/>
          <p:cNvCxnSpPr/>
          <p:nvPr userDrawn="1"/>
        </p:nvCxnSpPr>
        <p:spPr>
          <a:xfrm flipH="1">
            <a:off x="462492" y="187566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85304" y="2088493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5803" y="3514162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58084" y="1951274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58084" y="3385623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6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58084" y="2364733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58084" y="3790119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7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85803" y="4948515"/>
            <a:ext cx="713232" cy="950976"/>
          </a:xfrm>
          <a:prstGeom prst="flowChartConnector">
            <a:avLst/>
          </a:prstGeom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2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658084" y="4819977"/>
            <a:ext cx="534192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5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73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1658084" y="5224472"/>
            <a:ext cx="534192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65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cxnSp>
        <p:nvCxnSpPr>
          <p:cNvPr id="76" name="Straight Connector 75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18349" y="1936550"/>
            <a:ext cx="0" cy="434227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 userDrawn="1"/>
        </p:nvSpPr>
        <p:spPr>
          <a:xfrm>
            <a:off x="402634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sp>
        <p:nvSpPr>
          <p:cNvPr id="26" name="Oval 25"/>
          <p:cNvSpPr/>
          <p:nvPr userDrawn="1"/>
        </p:nvSpPr>
        <p:spPr>
          <a:xfrm flipH="1">
            <a:off x="8714737" y="1852832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 userDrawn="1"/>
        </p:nvSpPr>
        <p:spPr>
          <a:xfrm flipH="1">
            <a:off x="8710951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016679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3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8" y="131478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8" y="2784996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8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8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8" y="422831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8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Oval 2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747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3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14"/>
            <a:ext cx="9162289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8" y="131478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8" y="2784996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8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8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8" y="422831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8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4" name="Oval 3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4781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3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8" y="131478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8" y="2784996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8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8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8" y="422831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8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4" name="Oval 3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7843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3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8" y="131478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8" y="2784996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8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8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8" y="422831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8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4" name="Oval 3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1399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3.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8" y="131478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8" y="2784996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8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8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8" y="422831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8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4" name="Oval 3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38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3.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8" y="131478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8" y="2784996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8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8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8" y="422831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8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4" name="Oval 3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0208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3.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9" y="6462763"/>
            <a:ext cx="274320" cy="291830"/>
          </a:xfrm>
          <a:prstGeom prst="rect">
            <a:avLst/>
          </a:prstGeom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8" y="131478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8" y="2784996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8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8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8" y="422831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8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4" name="Oval 3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4312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Divider 3.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-1"/>
            <a:ext cx="9144000" cy="6857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12229" y="42394"/>
            <a:ext cx="7910513" cy="531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Presenters Section Divider (no photo)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6462763"/>
            <a:ext cx="274320" cy="291830"/>
          </a:xfrm>
          <a:prstGeom prst="rect">
            <a:avLst/>
          </a:prstGeom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17668" y="131478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17668" y="2784996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17668" y="1728243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7668" y="3189491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17668" y="4228314"/>
            <a:ext cx="7049932" cy="3948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17668" y="4632809"/>
            <a:ext cx="7049932" cy="914400"/>
          </a:xfrm>
          <a:prstGeom prst="rect">
            <a:avLst/>
          </a:prstGeom>
        </p:spPr>
        <p:txBody>
          <a:bodyPr tIns="0" bIns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 err="1"/>
              <a:t>Title</a:t>
            </a:r>
            <a:r>
              <a:rPr lang="en-US" dirty="0"/>
              <a:t> line 2</a:t>
            </a:r>
          </a:p>
        </p:txBody>
      </p:sp>
      <p:sp>
        <p:nvSpPr>
          <p:cNvPr id="34" name="Oval 33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8687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age with ICAN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313656" y="685226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013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4" name="Text Placeholder 32"/>
          <p:cNvSpPr txBox="1">
            <a:spLocks/>
          </p:cNvSpPr>
          <p:nvPr userDrawn="1"/>
        </p:nvSpPr>
        <p:spPr bwMode="auto">
          <a:xfrm>
            <a:off x="2543490" y="1552703"/>
            <a:ext cx="6600509" cy="32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500" dirty="0">
                <a:solidFill>
                  <a:schemeClr val="bg1"/>
                </a:solidFill>
                <a:latin typeface="+mn-lt"/>
                <a:cs typeface="Arial"/>
              </a:rPr>
              <a:t>Visit us at </a:t>
            </a:r>
            <a:r>
              <a:rPr lang="en-US" sz="1500" b="1" dirty="0" err="1">
                <a:solidFill>
                  <a:schemeClr val="bg1"/>
                </a:solidFill>
                <a:latin typeface="+mn-lt"/>
                <a:cs typeface="Arial"/>
              </a:rPr>
              <a:t>icann.org</a:t>
            </a:r>
            <a:endParaRPr lang="en-US" sz="1500" b="1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5" name="Text Placeholder 33"/>
          <p:cNvSpPr txBox="1">
            <a:spLocks/>
          </p:cNvSpPr>
          <p:nvPr userDrawn="1"/>
        </p:nvSpPr>
        <p:spPr bwMode="auto">
          <a:xfrm>
            <a:off x="2543490" y="1049146"/>
            <a:ext cx="5230690" cy="32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AU" sz="2025" b="1" dirty="0">
                <a:solidFill>
                  <a:schemeClr val="bg1"/>
                </a:solidFill>
                <a:latin typeface="+mn-lt"/>
                <a:ea typeface="Segoe UI" charset="0"/>
                <a:cs typeface="Arial"/>
              </a:rPr>
              <a:t>Thank You and Questions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" y="685226"/>
            <a:ext cx="2232955" cy="1864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013">
              <a:solidFill>
                <a:prstClr val="white"/>
              </a:solidFill>
              <a:cs typeface="Arial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>
          <a:xfrm>
            <a:off x="2543490" y="1865312"/>
            <a:ext cx="5973449" cy="34654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1pPr>
            <a:lvl2pPr marL="342900" indent="0"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2pPr>
            <a:lvl3pPr marL="685800" indent="0"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3pPr>
            <a:lvl4pPr marL="1028700" indent="0"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4pPr>
            <a:lvl5pPr marL="1371600" indent="0">
              <a:buFontTx/>
              <a:buNone/>
              <a:defRPr lang="en-US" sz="1500" kern="1200" dirty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5pPr>
          </a:lstStyle>
          <a:p>
            <a:pPr lvl="0"/>
            <a:r>
              <a:rPr lang="en-US" dirty="0"/>
              <a:t>Email: email</a:t>
            </a:r>
          </a:p>
        </p:txBody>
      </p:sp>
      <p:sp>
        <p:nvSpPr>
          <p:cNvPr id="31" name="Title 4"/>
          <p:cNvSpPr>
            <a:spLocks noGrp="1"/>
          </p:cNvSpPr>
          <p:nvPr>
            <p:ph type="title" hasCustomPrompt="1"/>
          </p:nvPr>
        </p:nvSpPr>
        <p:spPr>
          <a:xfrm>
            <a:off x="315468" y="42394"/>
            <a:ext cx="7910513" cy="531346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Engage with ICANN</a:t>
            </a:r>
          </a:p>
        </p:txBody>
      </p:sp>
      <p:pic>
        <p:nvPicPr>
          <p:cNvPr id="32" name="Picture 31" descr="ICANN_Logo_W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544" y="856105"/>
            <a:ext cx="1471870" cy="1523172"/>
          </a:xfrm>
          <a:prstGeom prst="rect">
            <a:avLst/>
          </a:prstGeom>
        </p:spPr>
      </p:pic>
      <p:grpSp>
        <p:nvGrpSpPr>
          <p:cNvPr id="54" name="Group 53"/>
          <p:cNvGrpSpPr/>
          <p:nvPr userDrawn="1"/>
        </p:nvGrpSpPr>
        <p:grpSpPr>
          <a:xfrm>
            <a:off x="2551602" y="4228306"/>
            <a:ext cx="2562500" cy="365760"/>
            <a:chOff x="5325979" y="4715893"/>
            <a:chExt cx="3416667" cy="365760"/>
          </a:xfrm>
        </p:grpSpPr>
        <p:sp>
          <p:nvSpPr>
            <p:cNvPr id="55" name="Text Placeholder 32"/>
            <p:cNvSpPr txBox="1">
              <a:spLocks/>
            </p:cNvSpPr>
            <p:nvPr/>
          </p:nvSpPr>
          <p:spPr>
            <a:xfrm>
              <a:off x="5793339" y="4734885"/>
              <a:ext cx="29493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flickr.com</a:t>
              </a:r>
              <a:r>
                <a:rPr lang="en-US" sz="105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/</a:t>
              </a: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icann</a:t>
              </a:r>
              <a:endParaRPr lang="en-US" sz="105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56" name="Picture 55" descr="1420947842_social_style_3_flikr-128.png">
              <a:hlinkClick r:id="rId4" action="ppaction://hlinkfile"/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4715893"/>
              <a:ext cx="365760" cy="365760"/>
            </a:xfrm>
            <a:prstGeom prst="rect">
              <a:avLst/>
            </a:prstGeom>
          </p:spPr>
        </p:pic>
      </p:grpSp>
      <p:grpSp>
        <p:nvGrpSpPr>
          <p:cNvPr id="57" name="Group 56"/>
          <p:cNvGrpSpPr/>
          <p:nvPr userDrawn="1"/>
        </p:nvGrpSpPr>
        <p:grpSpPr>
          <a:xfrm>
            <a:off x="2551601" y="4726326"/>
            <a:ext cx="2727452" cy="365760"/>
            <a:chOff x="1235726" y="5571713"/>
            <a:chExt cx="3636602" cy="365760"/>
          </a:xfrm>
        </p:grpSpPr>
        <p:sp>
          <p:nvSpPr>
            <p:cNvPr id="58" name="Text Placeholder 32"/>
            <p:cNvSpPr txBox="1">
              <a:spLocks/>
            </p:cNvSpPr>
            <p:nvPr/>
          </p:nvSpPr>
          <p:spPr>
            <a:xfrm>
              <a:off x="1703086" y="5592033"/>
              <a:ext cx="3169242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linkedin</a:t>
              </a:r>
              <a:r>
                <a:rPr lang="en-US" sz="105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/company/</a:t>
              </a: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icann</a:t>
              </a:r>
              <a:endParaRPr lang="en-US" sz="105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59" name="Picture 58" descr="1420948164_social_style_3_in-128.png">
              <a:hlinkClick r:id="rId7" action="ppaction://hlinkfile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5571713"/>
              <a:ext cx="365760" cy="365760"/>
            </a:xfrm>
            <a:prstGeom prst="rect">
              <a:avLst/>
            </a:prstGeom>
          </p:spPr>
        </p:pic>
      </p:grpSp>
      <p:grpSp>
        <p:nvGrpSpPr>
          <p:cNvPr id="60" name="Group 59"/>
          <p:cNvGrpSpPr/>
          <p:nvPr userDrawn="1"/>
        </p:nvGrpSpPr>
        <p:grpSpPr>
          <a:xfrm>
            <a:off x="2551602" y="2734246"/>
            <a:ext cx="2107190" cy="365760"/>
            <a:chOff x="1235726" y="3073176"/>
            <a:chExt cx="2809587" cy="365760"/>
          </a:xfrm>
        </p:grpSpPr>
        <p:sp>
          <p:nvSpPr>
            <p:cNvPr id="61" name="Text Placeholder 32"/>
            <p:cNvSpPr txBox="1">
              <a:spLocks/>
            </p:cNvSpPr>
            <p:nvPr/>
          </p:nvSpPr>
          <p:spPr>
            <a:xfrm>
              <a:off x="1703087" y="3093496"/>
              <a:ext cx="2342226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05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9"/>
                </a:rPr>
                <a:t>@icann</a:t>
              </a:r>
              <a:endParaRPr lang="en-US" sz="105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62" name="Picture 61" descr="1420948433_social_style_3_twiter-128.png">
              <a:hlinkClick r:id="rId10" action="ppaction://hlinkfile"/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3073176"/>
              <a:ext cx="365760" cy="365760"/>
            </a:xfrm>
            <a:prstGeom prst="rect">
              <a:avLst/>
            </a:prstGeom>
          </p:spPr>
        </p:pic>
      </p:grpSp>
      <p:grpSp>
        <p:nvGrpSpPr>
          <p:cNvPr id="63" name="Group 62"/>
          <p:cNvGrpSpPr/>
          <p:nvPr userDrawn="1"/>
        </p:nvGrpSpPr>
        <p:grpSpPr>
          <a:xfrm>
            <a:off x="2551601" y="3232266"/>
            <a:ext cx="2797740" cy="365760"/>
            <a:chOff x="1235727" y="3892739"/>
            <a:chExt cx="3730320" cy="365760"/>
          </a:xfrm>
        </p:grpSpPr>
        <p:sp>
          <p:nvSpPr>
            <p:cNvPr id="64" name="Text Placeholder 32"/>
            <p:cNvSpPr txBox="1">
              <a:spLocks/>
            </p:cNvSpPr>
            <p:nvPr/>
          </p:nvSpPr>
          <p:spPr>
            <a:xfrm>
              <a:off x="1703086" y="3913059"/>
              <a:ext cx="3262961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05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facebook.com/</a:t>
              </a: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icannorg</a:t>
              </a:r>
              <a:r>
                <a:rPr lang="en-US" sz="105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 </a:t>
              </a:r>
              <a:endParaRPr lang="en-US" sz="105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65" name="Picture 64" descr="1420948141_social_style_3_facebook-128.png">
              <a:hlinkClick r:id="rId13" action="ppaction://hlinkfile"/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7" y="3892739"/>
              <a:ext cx="365760" cy="365760"/>
            </a:xfrm>
            <a:prstGeom prst="rect">
              <a:avLst/>
            </a:prstGeom>
          </p:spPr>
        </p:pic>
      </p:grpSp>
      <p:grpSp>
        <p:nvGrpSpPr>
          <p:cNvPr id="66" name="Group 65"/>
          <p:cNvGrpSpPr/>
          <p:nvPr userDrawn="1"/>
        </p:nvGrpSpPr>
        <p:grpSpPr>
          <a:xfrm>
            <a:off x="2551601" y="3730286"/>
            <a:ext cx="2727452" cy="365760"/>
            <a:chOff x="1235726" y="4721075"/>
            <a:chExt cx="3636602" cy="365760"/>
          </a:xfrm>
        </p:grpSpPr>
        <p:pic>
          <p:nvPicPr>
            <p:cNvPr id="67" name="Picture 66" descr="1420948149_social_style_3_youtube-128.png">
              <a:hlinkClick r:id="rId15" action="ppaction://hlinkfile"/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4721075"/>
              <a:ext cx="365760" cy="365760"/>
            </a:xfrm>
            <a:prstGeom prst="rect">
              <a:avLst/>
            </a:prstGeom>
          </p:spPr>
        </p:pic>
        <p:sp>
          <p:nvSpPr>
            <p:cNvPr id="68" name="Text Placeholder 32"/>
            <p:cNvSpPr txBox="1">
              <a:spLocks/>
            </p:cNvSpPr>
            <p:nvPr/>
          </p:nvSpPr>
          <p:spPr>
            <a:xfrm>
              <a:off x="1703086" y="4734885"/>
              <a:ext cx="3169242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05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7"/>
                </a:rPr>
                <a:t>youtube.com/</a:t>
              </a: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7"/>
                </a:rPr>
                <a:t>icannnews</a:t>
              </a:r>
              <a:endParaRPr lang="en-US" sz="105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</p:grpSp>
      <p:grpSp>
        <p:nvGrpSpPr>
          <p:cNvPr id="69" name="Group 68"/>
          <p:cNvGrpSpPr/>
          <p:nvPr userDrawn="1"/>
        </p:nvGrpSpPr>
        <p:grpSpPr>
          <a:xfrm>
            <a:off x="2551602" y="5722367"/>
            <a:ext cx="1939625" cy="365760"/>
            <a:chOff x="5325979" y="3073176"/>
            <a:chExt cx="2586167" cy="365760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5793339" y="3093496"/>
              <a:ext cx="21188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soundcloud</a:t>
              </a:r>
              <a:r>
                <a:rPr lang="en-US" sz="105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/</a:t>
              </a: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icann</a:t>
              </a:r>
              <a:endParaRPr lang="en-US" sz="105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3073176"/>
              <a:ext cx="365760" cy="365760"/>
            </a:xfrm>
            <a:prstGeom prst="rect">
              <a:avLst/>
            </a:prstGeom>
          </p:spPr>
        </p:pic>
      </p:grpSp>
      <p:grpSp>
        <p:nvGrpSpPr>
          <p:cNvPr id="72" name="Group 71"/>
          <p:cNvGrpSpPr/>
          <p:nvPr userDrawn="1"/>
        </p:nvGrpSpPr>
        <p:grpSpPr>
          <a:xfrm>
            <a:off x="2551602" y="5224346"/>
            <a:ext cx="2562500" cy="365760"/>
            <a:chOff x="5325979" y="5571713"/>
            <a:chExt cx="3416667" cy="365760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5793339" y="5592033"/>
              <a:ext cx="29493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slideshare</a:t>
              </a:r>
              <a:r>
                <a:rPr lang="en-US" sz="105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/</a:t>
              </a:r>
              <a:r>
                <a:rPr lang="en-US" sz="105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icannpresentations</a:t>
              </a:r>
              <a:endParaRPr lang="en-US" sz="105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74" name="Picture 73" descr="1420948164_social_style_3_in-128.png">
              <a:hlinkClick r:id="rId7" action="ppaction://hlinkfile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5571713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72573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gage with ICAN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0" name="Text Placeholder 32"/>
          <p:cNvSpPr txBox="1">
            <a:spLocks/>
          </p:cNvSpPr>
          <p:nvPr userDrawn="1"/>
        </p:nvSpPr>
        <p:spPr bwMode="auto">
          <a:xfrm>
            <a:off x="2191311" y="2425013"/>
            <a:ext cx="6330715" cy="34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125" dirty="0">
                <a:solidFill>
                  <a:schemeClr val="bg1"/>
                </a:solidFill>
                <a:latin typeface="+mn-lt"/>
                <a:cs typeface="Arial"/>
              </a:rPr>
              <a:t>Visit us at </a:t>
            </a:r>
            <a:r>
              <a:rPr lang="en-US" sz="1125" b="1" dirty="0" err="1">
                <a:solidFill>
                  <a:schemeClr val="bg1"/>
                </a:solidFill>
                <a:latin typeface="+mn-lt"/>
                <a:cs typeface="Arial"/>
              </a:rPr>
              <a:t>icann.org</a:t>
            </a:r>
            <a:endParaRPr lang="en-US" sz="1125" b="1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31" name="Text Placeholder 33"/>
          <p:cNvSpPr txBox="1">
            <a:spLocks/>
          </p:cNvSpPr>
          <p:nvPr userDrawn="1"/>
        </p:nvSpPr>
        <p:spPr bwMode="auto">
          <a:xfrm>
            <a:off x="374213" y="862603"/>
            <a:ext cx="7403218" cy="39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en-AU" sz="2025" b="1" dirty="0">
              <a:solidFill>
                <a:schemeClr val="bg1"/>
              </a:solidFill>
              <a:latin typeface="+mn-lt"/>
              <a:ea typeface="Segoe UI" charset="0"/>
              <a:cs typeface="Arial"/>
            </a:endParaRPr>
          </a:p>
        </p:txBody>
      </p:sp>
      <p:sp>
        <p:nvSpPr>
          <p:cNvPr id="33" name="Oval 32"/>
          <p:cNvSpPr/>
          <p:nvPr userDrawn="1"/>
        </p:nvSpPr>
        <p:spPr>
          <a:xfrm>
            <a:off x="395490" y="585223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n-lt"/>
            </a:endParaRPr>
          </a:p>
        </p:txBody>
      </p:sp>
      <p:cxnSp>
        <p:nvCxnSpPr>
          <p:cNvPr id="34" name="Straight Connector 33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>
            <a:off x="1816457" y="6297593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 flipH="1">
            <a:off x="1" y="6320453"/>
            <a:ext cx="179041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flipH="1">
            <a:off x="1878697" y="6320453"/>
            <a:ext cx="679936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 userDrawn="1"/>
        </p:nvSpPr>
        <p:spPr>
          <a:xfrm flipH="1">
            <a:off x="8711393" y="6297593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2" name="Straight Connector 41"/>
          <p:cNvCxnSpPr>
            <a:endCxn id="43" idx="0"/>
          </p:cNvCxnSpPr>
          <p:nvPr userDrawn="1"/>
        </p:nvCxnSpPr>
        <p:spPr>
          <a:xfrm flipV="1">
            <a:off x="1834554" y="2281331"/>
            <a:ext cx="0" cy="3976594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 userDrawn="1"/>
        </p:nvSpPr>
        <p:spPr>
          <a:xfrm rot="16200000">
            <a:off x="1818249" y="2236754"/>
            <a:ext cx="121764" cy="89154"/>
          </a:xfrm>
          <a:prstGeom prst="arc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>
              <a:latin typeface="+mn-lt"/>
            </a:endParaRPr>
          </a:p>
        </p:txBody>
      </p:sp>
      <p:cxnSp>
        <p:nvCxnSpPr>
          <p:cNvPr id="44" name="Straight Connector 43"/>
          <p:cNvCxnSpPr/>
          <p:nvPr userDrawn="1"/>
        </p:nvCxnSpPr>
        <p:spPr>
          <a:xfrm flipH="1">
            <a:off x="1878697" y="2220449"/>
            <a:ext cx="679936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 flipH="1">
            <a:off x="8775748" y="6320453"/>
            <a:ext cx="370634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4"/>
          <p:cNvSpPr>
            <a:spLocks noGrp="1"/>
          </p:cNvSpPr>
          <p:nvPr>
            <p:ph type="title" hasCustomPrompt="1"/>
          </p:nvPr>
        </p:nvSpPr>
        <p:spPr>
          <a:xfrm>
            <a:off x="315468" y="42394"/>
            <a:ext cx="8856010" cy="531346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lang="en-US" smtClean="0">
                <a:solidFill>
                  <a:schemeClr val="bg1"/>
                </a:solidFill>
                <a:ea typeface="Segoe UI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+mn-lt"/>
              </a:rPr>
              <a:t>Engage with ICANN – </a:t>
            </a:r>
            <a:r>
              <a:rPr lang="en-US" dirty="0">
                <a:solidFill>
                  <a:schemeClr val="bg1"/>
                </a:solidFill>
                <a:latin typeface="+mn-lt"/>
                <a:ea typeface="Segoe UI" charset="0"/>
              </a:rPr>
              <a:t>Thank You and Questions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0199" y="1039938"/>
            <a:ext cx="3215662" cy="76069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89782" y="2853692"/>
            <a:ext cx="2361922" cy="3236708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chemeClr val="bg1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1" name="Oval 50"/>
          <p:cNvSpPr/>
          <p:nvPr userDrawn="1"/>
        </p:nvSpPr>
        <p:spPr>
          <a:xfrm flipH="1">
            <a:off x="8711393" y="2196678"/>
            <a:ext cx="34290" cy="457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2" name="Straight Connector 51"/>
          <p:cNvCxnSpPr/>
          <p:nvPr userDrawn="1"/>
        </p:nvCxnSpPr>
        <p:spPr>
          <a:xfrm flipH="1">
            <a:off x="8775748" y="2219538"/>
            <a:ext cx="370634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5021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-Wid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2573" y="616645"/>
            <a:ext cx="9169146" cy="5696712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5" name="Title 19"/>
          <p:cNvSpPr>
            <a:spLocks noGrp="1"/>
          </p:cNvSpPr>
          <p:nvPr>
            <p:ph type="title" hasCustomPrompt="1"/>
          </p:nvPr>
        </p:nvSpPr>
        <p:spPr>
          <a:xfrm>
            <a:off x="315468" y="48278"/>
            <a:ext cx="8135341" cy="434888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36017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gage with ICAN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313656" y="685226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013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" y="685226"/>
            <a:ext cx="2232955" cy="1864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013">
              <a:solidFill>
                <a:prstClr val="white"/>
              </a:solidFill>
              <a:cs typeface="Arial"/>
            </a:endParaRPr>
          </a:p>
        </p:txBody>
      </p:sp>
      <p:sp>
        <p:nvSpPr>
          <p:cNvPr id="31" name="Title 4"/>
          <p:cNvSpPr>
            <a:spLocks noGrp="1"/>
          </p:cNvSpPr>
          <p:nvPr>
            <p:ph type="title" hasCustomPrompt="1"/>
          </p:nvPr>
        </p:nvSpPr>
        <p:spPr>
          <a:xfrm>
            <a:off x="315468" y="42394"/>
            <a:ext cx="7910513" cy="531346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Engage with ICANN</a:t>
            </a:r>
          </a:p>
        </p:txBody>
      </p:sp>
      <p:pic>
        <p:nvPicPr>
          <p:cNvPr id="32" name="Picture 31" descr="ICANN_Logo_W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544" y="856105"/>
            <a:ext cx="1471870" cy="152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6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8612841" y="6445467"/>
            <a:ext cx="531159" cy="365125"/>
          </a:xfrm>
          <a:prstGeom prst="rect">
            <a:avLst/>
          </a:prstGeom>
        </p:spPr>
        <p:txBody>
          <a:bodyPr lIns="0" rIns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002B49"/>
                </a:solidFill>
                <a:latin typeface="Arial"/>
                <a:cs typeface="Arial"/>
              </a:rPr>
              <a:t>   | </a:t>
            </a:r>
            <a:fld id="{D43A6F16-D3CF-4F46-B6D9-B3CAB1B87938}" type="slidenum">
              <a:rPr lang="en-US" sz="900" smtClean="0">
                <a:solidFill>
                  <a:srgbClr val="002B49"/>
                </a:solidFill>
                <a:latin typeface="Arial"/>
                <a:cs typeface="Arial"/>
              </a:rPr>
              <a:pPr algn="l"/>
              <a:t>‹#›</a:t>
            </a:fld>
            <a:endParaRPr lang="en-US" sz="900" dirty="0">
              <a:solidFill>
                <a:srgbClr val="002B49"/>
              </a:solidFill>
              <a:latin typeface="Arial"/>
              <a:cs typeface="Arial"/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1"/>
          <a:stretch>
            <a:fillRect/>
          </a:stretch>
        </p:blipFill>
        <p:spPr>
          <a:xfrm>
            <a:off x="274320" y="6464809"/>
            <a:ext cx="293101" cy="312641"/>
          </a:xfrm>
          <a:prstGeom prst="rect">
            <a:avLst/>
          </a:prstGeom>
        </p:spPr>
      </p:pic>
      <p:sp>
        <p:nvSpPr>
          <p:cNvPr id="31" name="Oval 30"/>
          <p:cNvSpPr/>
          <p:nvPr userDrawn="1"/>
        </p:nvSpPr>
        <p:spPr>
          <a:xfrm>
            <a:off x="400253" y="585223"/>
            <a:ext cx="3429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2" name="Straight Connector 31"/>
          <p:cNvCxnSpPr/>
          <p:nvPr userDrawn="1"/>
        </p:nvCxnSpPr>
        <p:spPr>
          <a:xfrm flipH="1">
            <a:off x="2423" y="608083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62492" y="608083"/>
            <a:ext cx="8681508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 userDrawn="1"/>
        </p:nvSpPr>
        <p:spPr>
          <a:xfrm>
            <a:off x="400253" y="6297687"/>
            <a:ext cx="3429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 userDrawn="1"/>
        </p:nvCxnSpPr>
        <p:spPr>
          <a:xfrm flipH="1">
            <a:off x="2423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62492" y="6320547"/>
            <a:ext cx="821795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 userDrawn="1"/>
        </p:nvSpPr>
        <p:spPr>
          <a:xfrm flipH="1">
            <a:off x="8705212" y="6297687"/>
            <a:ext cx="34290" cy="457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37"/>
          <p:cNvCxnSpPr/>
          <p:nvPr userDrawn="1"/>
        </p:nvCxnSpPr>
        <p:spPr>
          <a:xfrm>
            <a:off x="8772212" y="6320547"/>
            <a:ext cx="371789" cy="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7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1" r:id="rId3"/>
    <p:sldLayoutId id="2147483672" r:id="rId4"/>
    <p:sldLayoutId id="2147483649" r:id="rId5"/>
    <p:sldLayoutId id="2147483673" r:id="rId6"/>
    <p:sldLayoutId id="2147483714" r:id="rId7"/>
    <p:sldLayoutId id="2147483752" r:id="rId8"/>
    <p:sldLayoutId id="2147483715" r:id="rId9"/>
    <p:sldLayoutId id="2147483660" r:id="rId10"/>
    <p:sldLayoutId id="2147483676" r:id="rId11"/>
    <p:sldLayoutId id="2147483675" r:id="rId12"/>
    <p:sldLayoutId id="2147483651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655" r:id="rId19"/>
    <p:sldLayoutId id="2147483718" r:id="rId20"/>
    <p:sldLayoutId id="2147483719" r:id="rId21"/>
    <p:sldLayoutId id="2147483679" r:id="rId22"/>
    <p:sldLayoutId id="2147483727" r:id="rId23"/>
    <p:sldLayoutId id="2147483728" r:id="rId24"/>
    <p:sldLayoutId id="2147483730" r:id="rId25"/>
    <p:sldLayoutId id="2147483731" r:id="rId26"/>
    <p:sldLayoutId id="2147483732" r:id="rId27"/>
    <p:sldLayoutId id="2147483729" r:id="rId28"/>
    <p:sldLayoutId id="2147483734" r:id="rId29"/>
    <p:sldLayoutId id="2147483688" r:id="rId30"/>
    <p:sldLayoutId id="2147483743" r:id="rId31"/>
    <p:sldLayoutId id="2147483744" r:id="rId32"/>
    <p:sldLayoutId id="2147483745" r:id="rId33"/>
    <p:sldLayoutId id="2147483746" r:id="rId34"/>
    <p:sldLayoutId id="2147483747" r:id="rId35"/>
    <p:sldLayoutId id="2147483748" r:id="rId36"/>
    <p:sldLayoutId id="2147483750" r:id="rId37"/>
    <p:sldLayoutId id="2147483687" r:id="rId38"/>
    <p:sldLayoutId id="2147483735" r:id="rId39"/>
    <p:sldLayoutId id="2147483736" r:id="rId40"/>
    <p:sldLayoutId id="2147483737" r:id="rId41"/>
    <p:sldLayoutId id="2147483738" r:id="rId42"/>
    <p:sldLayoutId id="2147483739" r:id="rId43"/>
    <p:sldLayoutId id="2147483740" r:id="rId44"/>
    <p:sldLayoutId id="2147483742" r:id="rId45"/>
    <p:sldLayoutId id="2147483716" r:id="rId46"/>
    <p:sldLayoutId id="2147483717" r:id="rId47"/>
    <p:sldLayoutId id="2147483751" r:id="rId48"/>
    <p:sldLayoutId id="2147483753" r:id="rId49"/>
  </p:sldLayoutIdLst>
  <p:hf hdr="0" ftr="0" dt="0"/>
  <p:txStyles>
    <p:titleStyle>
      <a:lvl1pPr marL="0" indent="0" algn="l" defTabSz="342900" rtl="0" eaLnBrk="1" latinLnBrk="0" hangingPunct="1">
        <a:spcBef>
          <a:spcPct val="0"/>
        </a:spcBef>
        <a:buNone/>
        <a:defRPr lang="en-US" sz="2100" b="1" i="0" kern="1200" baseline="0" smtClean="0">
          <a:solidFill>
            <a:schemeClr val="accent6">
              <a:lumMod val="50000"/>
            </a:schemeClr>
          </a:solidFill>
          <a:effectLst/>
          <a:latin typeface="Arial"/>
          <a:ea typeface="+mj-ea"/>
          <a:cs typeface="Arial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365" userDrawn="1">
          <p15:clr>
            <a:srgbClr val="F26B43"/>
          </p15:clr>
        </p15:guide>
        <p15:guide id="4" pos="384" userDrawn="1">
          <p15:clr>
            <a:srgbClr val="F26B43"/>
          </p15:clr>
        </p15:guide>
        <p15:guide id="5" pos="260" userDrawn="1">
          <p15:clr>
            <a:srgbClr val="F26B43"/>
          </p15:clr>
        </p15:guide>
        <p15:guide id="6" pos="5493" userDrawn="1">
          <p15:clr>
            <a:srgbClr val="F26B43"/>
          </p15:clr>
        </p15:guide>
        <p15:guide id="7" orient="horz" pos="4105" userDrawn="1">
          <p15:clr>
            <a:srgbClr val="F26B43"/>
          </p15:clr>
        </p15:guide>
        <p15:guide id="8" orient="horz" pos="384" userDrawn="1">
          <p15:clr>
            <a:srgbClr val="F26B43"/>
          </p15:clr>
        </p15:guide>
        <p15:guide id="9" orient="horz" pos="39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s.icann.org/en/icann7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76.schedule.icann.org/internet-access-reimburse" TargetMode="External"/><Relationship Id="rId5" Type="http://schemas.openxmlformats.org/officeDocument/2006/relationships/hyperlink" Target="https://icann76.sched.com/" TargetMode="External"/><Relationship Id="rId4" Type="http://schemas.openxmlformats.org/officeDocument/2006/relationships/hyperlink" Target="https://cancunicc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hyperlink" Target="facebook.com/icannorg" TargetMode="External"/><Relationship Id="rId18" Type="http://schemas.openxmlformats.org/officeDocument/2006/relationships/hyperlink" Target="https://soundcloud.com/icann" TargetMode="External"/><Relationship Id="rId3" Type="http://schemas.openxmlformats.org/officeDocument/2006/relationships/hyperlink" Target="https://www.flickr.com/photos/icann" TargetMode="External"/><Relationship Id="rId7" Type="http://schemas.openxmlformats.org/officeDocument/2006/relationships/hyperlink" Target="linkedin.com/company/icann" TargetMode="External"/><Relationship Id="rId12" Type="http://schemas.openxmlformats.org/officeDocument/2006/relationships/hyperlink" Target="https://www.facebook.com/icannorg" TargetMode="External"/><Relationship Id="rId17" Type="http://schemas.openxmlformats.org/officeDocument/2006/relationships/hyperlink" Target="https://www.youtube.com/user/ICANNnews" TargetMode="Externa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3.png"/><Relationship Id="rId20" Type="http://schemas.openxmlformats.org/officeDocument/2006/relationships/hyperlink" Target="https://www.slideshare.net/icannpresentations" TargetMode="External"/><Relationship Id="rId1" Type="http://schemas.openxmlformats.org/officeDocument/2006/relationships/slideLayout" Target="../slideLayouts/slideLayout49.xml"/><Relationship Id="rId6" Type="http://schemas.openxmlformats.org/officeDocument/2006/relationships/hyperlink" Target="https://www.linkedin.com/company/icann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9.png"/><Relationship Id="rId15" Type="http://schemas.openxmlformats.org/officeDocument/2006/relationships/hyperlink" Target="youtube.com/user/ICANNnews" TargetMode="External"/><Relationship Id="rId10" Type="http://schemas.openxmlformats.org/officeDocument/2006/relationships/hyperlink" Target="twitter.com/icann" TargetMode="External"/><Relationship Id="rId19" Type="http://schemas.openxmlformats.org/officeDocument/2006/relationships/image" Target="../media/image24.png"/><Relationship Id="rId4" Type="http://schemas.openxmlformats.org/officeDocument/2006/relationships/hyperlink" Target="flickr.com/photos/icann" TargetMode="External"/><Relationship Id="rId9" Type="http://schemas.openxmlformats.org/officeDocument/2006/relationships/hyperlink" Target="https://www.twitter.com/icann" TargetMode="External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9254F-C90B-6AC2-5333-271F1B1EA61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53F4635-328A-4942-B933-9316327A6A92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F04ACC8F-7433-FE3B-234C-7C276CB907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M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69AE54-11FD-3F8F-F586-1D607B291A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767"/>
            <a:ext cx="9143996" cy="6855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B16856-F7EE-FA0D-8DE9-5144A2F93E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7603" y="459567"/>
            <a:ext cx="3157375" cy="188424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7191EFDB-8214-01F4-A2F2-B70E078BAB7F}"/>
              </a:ext>
            </a:extLst>
          </p:cNvPr>
          <p:cNvSpPr txBox="1">
            <a:spLocks/>
          </p:cNvSpPr>
          <p:nvPr/>
        </p:nvSpPr>
        <p:spPr>
          <a:xfrm>
            <a:off x="1561171" y="3654128"/>
            <a:ext cx="5787484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 algn="l" defTabSz="342900" rtl="0" eaLnBrk="1" latinLnBrk="0" hangingPunct="1">
              <a:spcBef>
                <a:spcPct val="0"/>
              </a:spcBef>
              <a:buNone/>
              <a:defRPr lang="en-US" sz="2100" b="1" i="0" kern="1200" baseline="0" smtClean="0">
                <a:solidFill>
                  <a:schemeClr val="accent6">
                    <a:lumMod val="50000"/>
                  </a:schemeClr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>
                <a:solidFill>
                  <a:schemeClr val="bg1"/>
                </a:solidFill>
                <a:cs typeface="Source Sans Pro"/>
              </a:rPr>
              <a:t>Siranush</a:t>
            </a:r>
            <a:r>
              <a:rPr lang="en-US" sz="2800" dirty="0">
                <a:solidFill>
                  <a:schemeClr val="bg1"/>
                </a:solidFill>
                <a:cs typeface="Source Sans Pro"/>
              </a:rPr>
              <a:t> Vardanyan</a:t>
            </a:r>
          </a:p>
          <a:p>
            <a:pPr algn="ctr"/>
            <a:endParaRPr lang="en-US" sz="2800" dirty="0">
              <a:solidFill>
                <a:schemeClr val="bg1"/>
              </a:solidFill>
              <a:cs typeface="Source Sans Pro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ICANN76 Fellowship Slide Deck</a:t>
            </a:r>
          </a:p>
          <a:p>
            <a:endParaRPr lang="en-US" sz="2400" dirty="0">
              <a:solidFill>
                <a:schemeClr val="bg1"/>
              </a:solidFill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730224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6A1D-2207-4A4D-90F7-4A6860F93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ICANN76: Useful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9A912-F665-E44D-BDFA-BBA80A92C7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8008" y="596590"/>
            <a:ext cx="8422967" cy="566481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dirty="0"/>
              <a:t>ICANN76 meeting website: </a:t>
            </a:r>
            <a:r>
              <a:rPr lang="en-US" sz="1400" dirty="0">
                <a:hlinkClick r:id="rId3"/>
              </a:rPr>
              <a:t>https://meetings.icann.org/en/icann76</a:t>
            </a:r>
            <a:r>
              <a:rPr lang="en-US" sz="1400" dirty="0"/>
              <a:t>. Registration is required – deadline March 8 for in person participants!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dirty="0"/>
              <a:t>ICANN76 Community Forum: 11-16 March 2023 - This will be a hybrid meeting with both in-person and virtual participation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b="1" dirty="0"/>
              <a:t>Time Zone:</a:t>
            </a:r>
            <a:r>
              <a:rPr lang="en-US" sz="1400" dirty="0"/>
              <a:t> 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All sessions will be conducted during regular working hours in Cancún, </a:t>
            </a:r>
            <a:r>
              <a:rPr lang="en-US" sz="1400" b="1" i="0" dirty="0">
                <a:solidFill>
                  <a:srgbClr val="353535"/>
                </a:solidFill>
                <a:effectLst/>
              </a:rPr>
              <a:t>Eastern Standard Time (EST / UTC-5)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b="1" i="0" dirty="0">
                <a:solidFill>
                  <a:srgbClr val="353535"/>
                </a:solidFill>
                <a:effectLst/>
              </a:rPr>
              <a:t>Venue: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 </a:t>
            </a:r>
            <a:r>
              <a:rPr lang="en-US" sz="1400" b="1" i="0" u="none" strike="noStrike" dirty="0">
                <a:solidFill>
                  <a:srgbClr val="197F86"/>
                </a:solidFill>
                <a:effectLst/>
                <a:hlinkClick r:id="rId4"/>
              </a:rPr>
              <a:t>Cancún Center</a:t>
            </a:r>
            <a:br>
              <a:rPr lang="en-US" sz="1400" dirty="0"/>
            </a:br>
            <a:r>
              <a:rPr lang="en-US" sz="1400" b="0" i="0" dirty="0">
                <a:solidFill>
                  <a:srgbClr val="353535"/>
                </a:solidFill>
                <a:effectLst/>
              </a:rPr>
              <a:t>Blvd. </a:t>
            </a:r>
            <a:r>
              <a:rPr lang="en-US" sz="1400" b="0" i="0" dirty="0" err="1">
                <a:solidFill>
                  <a:srgbClr val="353535"/>
                </a:solidFill>
                <a:effectLst/>
              </a:rPr>
              <a:t>Kukulcan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 Km. 9, Punta Cancun, Zona </a:t>
            </a:r>
            <a:r>
              <a:rPr lang="en-US" sz="1400" b="0" i="0" dirty="0" err="1">
                <a:solidFill>
                  <a:srgbClr val="353535"/>
                </a:solidFill>
                <a:effectLst/>
              </a:rPr>
              <a:t>Hotelera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, 77500 Cancún, Q.R., Mexico</a:t>
            </a:r>
          </a:p>
          <a:p>
            <a:pPr algn="l" fontAlgn="base"/>
            <a:r>
              <a:rPr lang="en-US" sz="1400" b="1" dirty="0"/>
              <a:t>Hotel for Fellows</a:t>
            </a:r>
            <a:r>
              <a:rPr lang="en-US" sz="1400" dirty="0"/>
              <a:t>: </a:t>
            </a:r>
            <a:r>
              <a:rPr lang="en-US" sz="1400" b="1" i="0" dirty="0">
                <a:solidFill>
                  <a:srgbClr val="002E45"/>
                </a:solidFill>
                <a:effectLst/>
              </a:rPr>
              <a:t>Grand Fiesta Americana Coral Beach Cancún Resort - 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Boulevard </a:t>
            </a:r>
            <a:r>
              <a:rPr lang="en-US" sz="1400" b="0" i="0" dirty="0" err="1">
                <a:solidFill>
                  <a:srgbClr val="353535"/>
                </a:solidFill>
                <a:effectLst/>
              </a:rPr>
              <a:t>Kukulcan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 Km 9.5, Punta Cancun, Zona </a:t>
            </a:r>
            <a:r>
              <a:rPr lang="en-US" sz="1400" b="0" i="0" dirty="0" err="1">
                <a:solidFill>
                  <a:srgbClr val="353535"/>
                </a:solidFill>
                <a:effectLst/>
              </a:rPr>
              <a:t>Hotelera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, 77500 Cancún, Q.R., México</a:t>
            </a:r>
          </a:p>
          <a:p>
            <a:pPr fontAlgn="base"/>
            <a:r>
              <a:rPr lang="en-US" sz="1400" dirty="0"/>
              <a:t>ICANN76 meeting schedule: </a:t>
            </a:r>
            <a:r>
              <a:rPr lang="en-US" sz="1400" dirty="0">
                <a:hlinkClick r:id="rId5"/>
              </a:rPr>
              <a:t>https://icann76.sched.com/</a:t>
            </a:r>
            <a:endParaRPr lang="en-US" sz="1400" dirty="0"/>
          </a:p>
          <a:p>
            <a:pPr fontAlgn="base"/>
            <a:r>
              <a:rPr lang="en-US" sz="1400" dirty="0"/>
              <a:t>ICANN76 </a:t>
            </a:r>
            <a:r>
              <a:rPr lang="en-US" sz="1400" b="1" i="0" dirty="0">
                <a:solidFill>
                  <a:srgbClr val="353535"/>
                </a:solidFill>
                <a:effectLst/>
              </a:rPr>
              <a:t>Prep Week (Online Only): </a:t>
            </a:r>
            <a:r>
              <a:rPr lang="en-US" sz="1400" b="0" i="0" dirty="0">
                <a:solidFill>
                  <a:srgbClr val="353535"/>
                </a:solidFill>
                <a:effectLst/>
              </a:rPr>
              <a:t>27 Feb - 1 March 2023</a:t>
            </a:r>
            <a:r>
              <a:rPr lang="en-US" sz="1400" dirty="0"/>
              <a:t>. ICANN76 Prep Week Schedule: registration required for Prep Week sign up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dirty="0"/>
              <a:t>ICANN76 Information on ICANN Pandemic Internet Access Reimbursement Pilot Program for qualifying community members. D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</a:rPr>
              <a:t>etailed description of the program here: </a:t>
            </a:r>
            <a:r>
              <a:rPr lang="en-US" sz="1400" b="0" i="0" u="sng" dirty="0">
                <a:solidFill>
                  <a:srgbClr val="0563C1"/>
                </a:solidFill>
                <a:effectLst/>
                <a:hlinkClick r:id="rId6" tooltip="https://76.schedule.icann.org/internet-access-reimburse"/>
              </a:rPr>
              <a:t>https://76.schedule.icann.org/internet-access-reimburse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sz="1400" b="1" dirty="0">
              <a:solidFill>
                <a:schemeClr val="accent6"/>
              </a:solidFill>
            </a:endParaRPr>
          </a:p>
          <a:p>
            <a:pPr marL="0" indent="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6"/>
                </a:solidFill>
              </a:rPr>
              <a:t>Key Dates &amp; Publications </a:t>
            </a:r>
          </a:p>
          <a:p>
            <a:pPr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400" b="1" dirty="0">
                <a:solidFill>
                  <a:schemeClr val="tx1"/>
                </a:solidFill>
              </a:rPr>
              <a:t>NOW OPEN</a:t>
            </a:r>
            <a:r>
              <a:rPr lang="en-US" sz="1400" dirty="0"/>
              <a:t>: ICANN76 Meeting registration, Prep Week, ICANN76 mobile app and full schedule – Sign up for sessions is required!!!</a:t>
            </a:r>
          </a:p>
        </p:txBody>
      </p:sp>
    </p:spTree>
    <p:extLst>
      <p:ext uri="{BB962C8B-B14F-4D97-AF65-F5344CB8AC3E}">
        <p14:creationId xmlns:p14="http://schemas.microsoft.com/office/powerpoint/2010/main" val="28328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5468" y="48278"/>
            <a:ext cx="8828532" cy="434888"/>
          </a:xfrm>
        </p:spPr>
        <p:txBody>
          <a:bodyPr/>
          <a:lstStyle/>
          <a:p>
            <a:r>
              <a:rPr lang="en-US" sz="2400" dirty="0">
                <a:latin typeface="Source Sans Pro" panose="020B0503030403020204" pitchFamily="34" charset="77"/>
              </a:rPr>
              <a:t>ICANN76 Prep Week Sessions – </a:t>
            </a:r>
            <a:r>
              <a:rPr lang="en-US" sz="1600" dirty="0"/>
              <a:t>All times listed here are in UTC time</a:t>
            </a:r>
            <a:br>
              <a:rPr lang="en-US" sz="1600" dirty="0">
                <a:solidFill>
                  <a:srgbClr val="FF0000"/>
                </a:solidFill>
              </a:rPr>
            </a:br>
            <a:endParaRPr lang="en-US" sz="1600" dirty="0">
              <a:latin typeface="Source Sans Pro" panose="020B0503030403020204" pitchFamily="34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5468" y="1028343"/>
            <a:ext cx="859572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cs typeface="Source Sans Pro"/>
              </a:rPr>
              <a:t>Mandatory sessions to participate</a:t>
            </a:r>
          </a:p>
          <a:p>
            <a:endParaRPr lang="en-US" b="1" dirty="0">
              <a:cs typeface="Source Sans Pro"/>
            </a:endParaRPr>
          </a:p>
          <a:p>
            <a:r>
              <a:rPr lang="en-US" b="1" dirty="0"/>
              <a:t>Monday 27 February 2023: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1. 19:00 - 20:30 UTC - What to Expect During ICANN76: A Guide for Newcomers</a:t>
            </a:r>
          </a:p>
          <a:p>
            <a:endParaRPr lang="en-US" dirty="0"/>
          </a:p>
          <a:p>
            <a:r>
              <a:rPr lang="en-US" b="1" dirty="0"/>
              <a:t>Tuesday 28 February 2023</a:t>
            </a:r>
            <a:endParaRPr lang="en-US" dirty="0"/>
          </a:p>
          <a:p>
            <a:endParaRPr lang="en-US" dirty="0"/>
          </a:p>
          <a:p>
            <a:r>
              <a:rPr lang="en-US" dirty="0"/>
              <a:t>2. 19:00 – 20:30 UTC - </a:t>
            </a:r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Planning and Finance Update</a:t>
            </a:r>
          </a:p>
          <a:p>
            <a:endParaRPr lang="en-US" dirty="0">
              <a:solidFill>
                <a:srgbClr val="333333"/>
              </a:solidFill>
            </a:endParaRPr>
          </a:p>
          <a:p>
            <a:r>
              <a:rPr lang="en-US" dirty="0"/>
              <a:t>3. 21:30 – 22:30 UTC -  Generic Names Supporting Organization Policy Update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Wednesday 1 March 2023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4. 19:00 - 20:30 UTC - Policy Update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  <a:cs typeface="Source Sans Pro"/>
              </a:rPr>
              <a:t>Participation in other sessions based on the sector of interest</a:t>
            </a:r>
          </a:p>
        </p:txBody>
      </p:sp>
    </p:spTree>
    <p:extLst>
      <p:ext uri="{BB962C8B-B14F-4D97-AF65-F5344CB8AC3E}">
        <p14:creationId xmlns:p14="http://schemas.microsoft.com/office/powerpoint/2010/main" val="2798382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42DF11-D510-8A45-A026-1ECFC62BA308}"/>
              </a:ext>
            </a:extLst>
          </p:cNvPr>
          <p:cNvSpPr/>
          <p:nvPr/>
        </p:nvSpPr>
        <p:spPr>
          <a:xfrm>
            <a:off x="181255" y="78057"/>
            <a:ext cx="877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Source Sans Pro" panose="020B0503030403020204" pitchFamily="34" charset="77"/>
              </a:rPr>
              <a:t>ICANN76 – Saturday, 11 March - </a:t>
            </a:r>
            <a:r>
              <a:rPr lang="en-US" sz="1600" dirty="0"/>
              <a:t>All times listed are in local Cancun time</a:t>
            </a:r>
            <a:endParaRPr lang="en-AM" sz="16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39482-C3A4-7744-899C-683E2C369719}"/>
              </a:ext>
            </a:extLst>
          </p:cNvPr>
          <p:cNvSpPr/>
          <p:nvPr/>
        </p:nvSpPr>
        <p:spPr>
          <a:xfrm>
            <a:off x="445523" y="1084834"/>
            <a:ext cx="8244638" cy="5246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10:30 - 12:00 -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ICANN76 Fellowship and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NextGen@ICANN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Program Participants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Meet&amp;Greet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Session </a:t>
            </a:r>
            <a:r>
              <a:rPr lang="en-US" dirty="0"/>
              <a:t>– Get to know each other. Networking with Global Stakeholder Engagement Team </a:t>
            </a:r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13:15 – 14:30  -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ICANN Fellowship Program: Consensus Playbook Training [C]</a:t>
            </a:r>
            <a:r>
              <a:rPr lang="en-US" dirty="0"/>
              <a:t>, an interactive session with Melissa Allgood (limited to ICANN76 Fellows and Mentors)</a:t>
            </a:r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15:00 - 16:00 - The Art of Small Talks, an Interactive session with Melissa Allgood</a:t>
            </a:r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17:30 – 18:30 - Social Event - ICANN76 Fellowship Social Networking Hour – </a:t>
            </a:r>
            <a:r>
              <a:rPr lang="en-US" dirty="0"/>
              <a:t>social interaction of ICANN76 Fellowship and NextGen Program participants with ICANN Community, ICANN Board and ICANN Org.</a:t>
            </a:r>
          </a:p>
          <a:p>
            <a:pPr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</a:pPr>
            <a:endParaRPr lang="en-US" sz="1100" dirty="0"/>
          </a:p>
          <a:p>
            <a:pPr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b="1" dirty="0">
                <a:solidFill>
                  <a:srgbClr val="FF0000"/>
                </a:solidFill>
                <a:cs typeface="Source Sans Pro"/>
              </a:rPr>
              <a:t>Participation in other sessions based on the sector of interest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30E2AE-1E7E-6243-9D90-A967AEA47F1E}"/>
              </a:ext>
            </a:extLst>
          </p:cNvPr>
          <p:cNvSpPr txBox="1"/>
          <p:nvPr/>
        </p:nvSpPr>
        <p:spPr>
          <a:xfrm>
            <a:off x="445523" y="715502"/>
            <a:ext cx="4583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cs typeface="Source Sans Pro"/>
              </a:rPr>
              <a:t>Mandatory for all ICANN76 Fellows </a:t>
            </a:r>
            <a:endParaRPr lang="en-AM" dirty="0"/>
          </a:p>
        </p:txBody>
      </p:sp>
    </p:spTree>
    <p:extLst>
      <p:ext uri="{BB962C8B-B14F-4D97-AF65-F5344CB8AC3E}">
        <p14:creationId xmlns:p14="http://schemas.microsoft.com/office/powerpoint/2010/main" val="1391538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739482-C3A4-7744-899C-683E2C369719}"/>
              </a:ext>
            </a:extLst>
          </p:cNvPr>
          <p:cNvSpPr/>
          <p:nvPr/>
        </p:nvSpPr>
        <p:spPr>
          <a:xfrm>
            <a:off x="445523" y="1394433"/>
            <a:ext cx="8244638" cy="5327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10:30 - 12:00 - </a:t>
            </a:r>
            <a:r>
              <a:rPr lang="en-US" b="0" i="0" dirty="0">
                <a:effectLst/>
              </a:rPr>
              <a:t>Interaction with ICANN OCTO team, presentation of KINDNS Project</a:t>
            </a:r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13:15 – 14:30 - </a:t>
            </a:r>
            <a:r>
              <a:rPr lang="en-US" b="0" i="0" dirty="0">
                <a:effectLst/>
              </a:rPr>
              <a:t>How it Works: ICANN Policy</a:t>
            </a:r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15:00 – 16:00 - </a:t>
            </a:r>
            <a:r>
              <a:rPr lang="en-US" b="0" i="0" dirty="0">
                <a:effectLst/>
              </a:rPr>
              <a:t>Getting to Know ICANN Community - Meeting with NCSG, NCUC, NPOC members</a:t>
            </a:r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16:30 – 17:00 – ICANN76 Fellowship Cohort Official Group Photo</a:t>
            </a:r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18:00-19:00 - Social Event: </a:t>
            </a:r>
            <a:r>
              <a:rPr lang="en-US" b="0" i="0" dirty="0">
                <a:effectLst/>
              </a:rPr>
              <a:t>LACRALO Welcome Reception</a:t>
            </a:r>
            <a:endParaRPr lang="en-US" b="1" dirty="0"/>
          </a:p>
          <a:p>
            <a:pPr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</a:pPr>
            <a:endParaRPr lang="en-US" b="1" dirty="0"/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The rest of the day p</a:t>
            </a:r>
            <a:r>
              <a:rPr lang="en-US" b="1" dirty="0">
                <a:solidFill>
                  <a:srgbClr val="FF0000"/>
                </a:solidFill>
              </a:rPr>
              <a:t>articipation as per sector of interest – develop your own agenda!</a:t>
            </a:r>
          </a:p>
          <a:p>
            <a:pPr marL="285750" indent="-285750">
              <a:lnSpc>
                <a:spcPct val="13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30E2AE-1E7E-6243-9D90-A967AEA47F1E}"/>
              </a:ext>
            </a:extLst>
          </p:cNvPr>
          <p:cNvSpPr txBox="1"/>
          <p:nvPr/>
        </p:nvSpPr>
        <p:spPr>
          <a:xfrm>
            <a:off x="445523" y="927375"/>
            <a:ext cx="4583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cs typeface="Source Sans Pro"/>
              </a:rPr>
              <a:t>Mandatory for all ICANN76 Fellows </a:t>
            </a:r>
            <a:endParaRPr lang="en-AM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F8BBD15-CC4D-8D80-49A8-8D991854D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8450" y="37703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M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751F5-64D1-63F1-54CE-05AC1BB43D6B}"/>
              </a:ext>
            </a:extLst>
          </p:cNvPr>
          <p:cNvSpPr/>
          <p:nvPr/>
        </p:nvSpPr>
        <p:spPr>
          <a:xfrm>
            <a:off x="181255" y="78057"/>
            <a:ext cx="877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Source Sans Pro" panose="020B0503030403020204" pitchFamily="34" charset="77"/>
              </a:rPr>
              <a:t>ICANN76 – Sunday, 12 March - </a:t>
            </a:r>
            <a:r>
              <a:rPr lang="en-US" sz="1600" dirty="0"/>
              <a:t>All times listed are in local Cancun time</a:t>
            </a:r>
            <a:endParaRPr lang="en-AM" sz="1600" b="1" dirty="0"/>
          </a:p>
        </p:txBody>
      </p:sp>
    </p:spTree>
    <p:extLst>
      <p:ext uri="{BB962C8B-B14F-4D97-AF65-F5344CB8AC3E}">
        <p14:creationId xmlns:p14="http://schemas.microsoft.com/office/powerpoint/2010/main" val="1158969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8765" y="1035916"/>
            <a:ext cx="8418154" cy="5653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b="1" dirty="0">
                <a:solidFill>
                  <a:srgbClr val="FF0000"/>
                </a:solidFill>
              </a:rPr>
              <a:t>Mandatory for ICANN76 Fellows</a:t>
            </a: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09:00 – 10:00 - Welcome Ceremony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10:30 – 12:00 - Q&amp;A with ICANN Org Executive Team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13:15 – 17:30 - Tech Day – 3 sessions – participate at least one of the sessions</a:t>
            </a:r>
          </a:p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Joint sessions with ICANN Board – participation as per sector of Interest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13:15 – 14:30 - LAC Space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13:15 – 14:30 - </a:t>
            </a:r>
            <a:r>
              <a:rPr lang="en-US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</a:rPr>
              <a:t>NextGen Presentations Day 1 </a:t>
            </a: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10:30 – 17:30 - At-Large LACRALO General Assembly (6 sessions)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16:30 – 17:30 - Africa Space</a:t>
            </a:r>
          </a:p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</a:rPr>
              <a:t>17:30 – 18:30 - Social Event</a:t>
            </a:r>
            <a:r>
              <a:rPr lang="en-US" dirty="0">
                <a:solidFill>
                  <a:srgbClr val="000000"/>
                </a:solidFill>
              </a:rPr>
              <a:t> - </a:t>
            </a:r>
            <a:r>
              <a:rPr lang="en-US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</a:rPr>
              <a:t>LACRALO Networking Event</a:t>
            </a:r>
            <a:endParaRPr lang="en-US" dirty="0"/>
          </a:p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1A1FBA-9D0C-0BA3-FF1D-98EF9E51F642}"/>
              </a:ext>
            </a:extLst>
          </p:cNvPr>
          <p:cNvSpPr/>
          <p:nvPr/>
        </p:nvSpPr>
        <p:spPr>
          <a:xfrm>
            <a:off x="181255" y="78057"/>
            <a:ext cx="877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Source Sans Pro" panose="020B0503030403020204" pitchFamily="34" charset="77"/>
              </a:rPr>
              <a:t>ICANN76 – Monday, 13 March - </a:t>
            </a:r>
            <a:r>
              <a:rPr lang="en-US" sz="1600" dirty="0"/>
              <a:t>All times listed are in local Cancun time</a:t>
            </a:r>
            <a:endParaRPr lang="en-AM" sz="1600" b="1" dirty="0"/>
          </a:p>
        </p:txBody>
      </p:sp>
    </p:spTree>
    <p:extLst>
      <p:ext uri="{BB962C8B-B14F-4D97-AF65-F5344CB8AC3E}">
        <p14:creationId xmlns:p14="http://schemas.microsoft.com/office/powerpoint/2010/main" val="341308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2923" y="1158579"/>
            <a:ext cx="8418154" cy="3837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b="1" dirty="0">
                <a:solidFill>
                  <a:srgbClr val="FF0000"/>
                </a:solidFill>
              </a:rPr>
              <a:t>Mandatory for ICANN76 Fellows</a:t>
            </a:r>
            <a:endParaRPr lang="en-US" b="1" dirty="0">
              <a:solidFill>
                <a:srgbClr val="0E4B91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09:00 - 10:00 -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Universal Acceptance - Engagement with ICANN76 Fellowship and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NextGen@ICANN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Programs Participants</a:t>
            </a: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FF0000"/>
              </a:solidFill>
            </a:endParaRPr>
          </a:p>
          <a:p>
            <a:pPr algn="ctr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</a:rPr>
              <a:t>Constituency Day – participation as per sector of interest – </a:t>
            </a:r>
          </a:p>
          <a:p>
            <a:pPr algn="ctr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</a:rPr>
              <a:t>develop your own agenda!</a:t>
            </a:r>
          </a:p>
          <a:p>
            <a:pPr algn="ctr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endParaRPr lang="en-US" sz="16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10:30 – 12:00 - Root Server System (RSS) Information Session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10:30 – 12:00 - NextGen Presentations Day 2</a:t>
            </a:r>
            <a:r>
              <a:rPr lang="en-US" b="0" i="0" dirty="0">
                <a:solidFill>
                  <a:srgbClr val="FF0000"/>
                </a:solidFill>
                <a:effectLst/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endParaRPr lang="en-US" sz="1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5B4467-CEE0-5FD0-EE5B-B4AF10342BDB}"/>
              </a:ext>
            </a:extLst>
          </p:cNvPr>
          <p:cNvSpPr/>
          <p:nvPr/>
        </p:nvSpPr>
        <p:spPr>
          <a:xfrm>
            <a:off x="181255" y="78057"/>
            <a:ext cx="877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Source Sans Pro" panose="020B0503030403020204" pitchFamily="34" charset="77"/>
              </a:rPr>
              <a:t>ICANN76 – Tuesday, 14 March - </a:t>
            </a:r>
            <a:r>
              <a:rPr lang="en-US" sz="1600" dirty="0"/>
              <a:t>All times listed are in local Cancun time</a:t>
            </a:r>
            <a:endParaRPr lang="en-AM" sz="1600" b="1" dirty="0"/>
          </a:p>
        </p:txBody>
      </p:sp>
    </p:spTree>
    <p:extLst>
      <p:ext uri="{BB962C8B-B14F-4D97-AF65-F5344CB8AC3E}">
        <p14:creationId xmlns:p14="http://schemas.microsoft.com/office/powerpoint/2010/main" val="3195524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DF5D5C-2994-8710-EFA4-E183213194FD}"/>
              </a:ext>
            </a:extLst>
          </p:cNvPr>
          <p:cNvSpPr/>
          <p:nvPr/>
        </p:nvSpPr>
        <p:spPr>
          <a:xfrm>
            <a:off x="181255" y="78057"/>
            <a:ext cx="877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Source Sans Pro" panose="020B0503030403020204" pitchFamily="34" charset="77"/>
              </a:rPr>
              <a:t>ICANN76 – Wednesday, 15 March - </a:t>
            </a:r>
            <a:r>
              <a:rPr lang="en-US" sz="1600" dirty="0"/>
              <a:t>All times listed are in local Cancun time</a:t>
            </a:r>
            <a:endParaRPr lang="en-AM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6899A-F392-8647-8042-CB3BA1C66EC6}"/>
              </a:ext>
            </a:extLst>
          </p:cNvPr>
          <p:cNvSpPr txBox="1"/>
          <p:nvPr/>
        </p:nvSpPr>
        <p:spPr>
          <a:xfrm>
            <a:off x="362923" y="1158579"/>
            <a:ext cx="8418154" cy="495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b="1" dirty="0">
                <a:solidFill>
                  <a:srgbClr val="FF0000"/>
                </a:solidFill>
              </a:rPr>
              <a:t>Mandatory for ICANN76 Fellows</a:t>
            </a:r>
            <a:endParaRPr lang="en-US" b="1" dirty="0">
              <a:solidFill>
                <a:srgbClr val="0E4B91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09:00 - 10:00 - Security and Stability Advisory Committee (SSAC) Public Session</a:t>
            </a: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10:30 – 12:00 - </a:t>
            </a:r>
            <a:r>
              <a:rPr lang="en-US" b="1" dirty="0"/>
              <a:t>Plenary Session </a:t>
            </a:r>
            <a:r>
              <a:rPr lang="en-US" dirty="0"/>
              <a:t>-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Looking Towards WSIS+20: How Can We Improve the Multistakeholder Model for the Future? </a:t>
            </a: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13:15 - 14:30 -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ICANN Board Members Welcome ICANN76 Fellowship and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NextGen@ICANN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Programs Participants</a:t>
            </a: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15:00 - 17:30 - DNSSEC and Security Workshop - 2</a:t>
            </a:r>
            <a:r>
              <a:rPr lang="en-US" dirty="0"/>
              <a:t> sessions – participate at least one of the sessions</a:t>
            </a:r>
            <a:endParaRPr lang="en-US" b="1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algn="ctr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</a:rPr>
              <a:t>Participation as per sector of interest – develop your own agenda!</a:t>
            </a:r>
          </a:p>
          <a:p>
            <a:pPr algn="ctr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North America Space</a:t>
            </a:r>
          </a:p>
        </p:txBody>
      </p:sp>
    </p:spTree>
    <p:extLst>
      <p:ext uri="{BB962C8B-B14F-4D97-AF65-F5344CB8AC3E}">
        <p14:creationId xmlns:p14="http://schemas.microsoft.com/office/powerpoint/2010/main" val="349963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15468" y="712531"/>
            <a:ext cx="8418154" cy="538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b="1" dirty="0">
                <a:solidFill>
                  <a:srgbClr val="FF0000"/>
                </a:solidFill>
              </a:rPr>
              <a:t>Mandatory for ICANN76 Fellows</a:t>
            </a:r>
            <a:endParaRPr lang="en-US" b="1" dirty="0">
              <a:solidFill>
                <a:srgbClr val="0E4B91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09:00 - 10:00 - ICANN76 Fellowship Program Participants Wrap Up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10:30 - 12:00 - </a:t>
            </a:r>
            <a:r>
              <a:rPr lang="en-US" b="1" dirty="0"/>
              <a:t>ICANN Public Forum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13:15 - 14:30 - Wrap up sessions – </a:t>
            </a:r>
            <a:r>
              <a:rPr lang="en-US" b="1" dirty="0"/>
              <a:t>participate as per sector of interest </a:t>
            </a:r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15:00 - 16:00 -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ICANN Board Meeting</a:t>
            </a: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16:30 - 17:30 - </a:t>
            </a:r>
            <a:r>
              <a:rPr lang="en-US" b="1" dirty="0"/>
              <a:t>Plenary Session </a:t>
            </a:r>
            <a:r>
              <a:rPr lang="en-US" dirty="0"/>
              <a:t>-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Updates on Geopolitical, Legislative, and Regulatory Developments</a:t>
            </a:r>
            <a:endParaRPr lang="en-US" dirty="0"/>
          </a:p>
          <a:p>
            <a:pPr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</a:pP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/>
              <a:t>17:30 - 18:30 </a:t>
            </a:r>
            <a:r>
              <a:rPr lang="en-US" dirty="0"/>
              <a:t>- </a:t>
            </a:r>
            <a:r>
              <a:rPr lang="en-US" b="1" dirty="0"/>
              <a:t>Social Event </a:t>
            </a:r>
            <a:r>
              <a:rPr lang="en-US" dirty="0"/>
              <a:t>-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ICANN76 Wrap Up Cocktail</a:t>
            </a:r>
            <a:endParaRPr lang="en-US" dirty="0"/>
          </a:p>
          <a:p>
            <a:pPr marL="285750" indent="-285750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sz="1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F3B5B2-A0CA-14A8-1866-FEF293DF9CDC}"/>
              </a:ext>
            </a:extLst>
          </p:cNvPr>
          <p:cNvSpPr/>
          <p:nvPr/>
        </p:nvSpPr>
        <p:spPr>
          <a:xfrm>
            <a:off x="181255" y="78057"/>
            <a:ext cx="877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Source Sans Pro" panose="020B0503030403020204" pitchFamily="34" charset="77"/>
              </a:rPr>
              <a:t>ICANN76 – Thursday, 16 March - </a:t>
            </a:r>
            <a:r>
              <a:rPr lang="en-US" sz="1600" dirty="0"/>
              <a:t>All times listed are in local Cancun time</a:t>
            </a:r>
            <a:endParaRPr lang="en-AM" sz="1600" b="1" dirty="0"/>
          </a:p>
        </p:txBody>
      </p:sp>
    </p:spTree>
    <p:extLst>
      <p:ext uri="{BB962C8B-B14F-4D97-AF65-F5344CB8AC3E}">
        <p14:creationId xmlns:p14="http://schemas.microsoft.com/office/powerpoint/2010/main" val="1341676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Source Sans Pro" panose="020B0503030403020204" pitchFamily="34" charset="77"/>
              </a:rPr>
              <a:t>Report – Survey within 2 weeks after the meeting</a:t>
            </a:r>
            <a:endParaRPr lang="en-US" dirty="0">
              <a:latin typeface="Source Sans Pro" panose="020B0503030403020204" pitchFamily="34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647" y="638802"/>
            <a:ext cx="8863353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Your activities at ICANN76 Meeting</a:t>
            </a:r>
            <a:br>
              <a:rPr lang="en-US" sz="2000" dirty="0"/>
            </a:br>
            <a:r>
              <a:rPr lang="en-US" sz="2000" dirty="0"/>
              <a:t>1. How many hours of sessions did you attend? [write in number]</a:t>
            </a:r>
          </a:p>
          <a:p>
            <a:r>
              <a:rPr lang="en-US" sz="2000" dirty="0"/>
              <a:t>2. Daily sessions [Fellows Only]</a:t>
            </a:r>
          </a:p>
          <a:p>
            <a:endParaRPr lang="en-US" sz="2000" dirty="0"/>
          </a:p>
          <a:p>
            <a:pPr fontAlgn="base"/>
            <a:r>
              <a:rPr lang="en-US" sz="2000" dirty="0"/>
              <a:t>List names of sessions you attended during Prep-Week [write in]</a:t>
            </a:r>
          </a:p>
          <a:p>
            <a:pPr fontAlgn="base"/>
            <a:r>
              <a:rPr lang="en-US" sz="2000" dirty="0"/>
              <a:t>List name of special sessions for Fellows you attended [write in]</a:t>
            </a:r>
          </a:p>
          <a:p>
            <a:pPr fontAlgn="base"/>
            <a:r>
              <a:rPr lang="en-US" sz="2000" dirty="0"/>
              <a:t>List names of sessions you attended on Saturday, March 11 [write in]</a:t>
            </a:r>
          </a:p>
          <a:p>
            <a:pPr fontAlgn="base"/>
            <a:r>
              <a:rPr lang="en-US" sz="2000" dirty="0"/>
              <a:t>List names of sessions you attended on Sunday, March 12 [write in]</a:t>
            </a:r>
          </a:p>
          <a:p>
            <a:pPr fontAlgn="base"/>
            <a:r>
              <a:rPr lang="en-US" sz="2000" dirty="0"/>
              <a:t>List names of sessions you attended on Monday, March 13 [write in]</a:t>
            </a:r>
          </a:p>
          <a:p>
            <a:pPr fontAlgn="base"/>
            <a:r>
              <a:rPr lang="en-US" sz="2000" dirty="0"/>
              <a:t>List names of sessions you attended on Tuesday, March 14 [write in]</a:t>
            </a:r>
          </a:p>
          <a:p>
            <a:pPr fontAlgn="base"/>
            <a:r>
              <a:rPr lang="en-US" sz="2000" dirty="0"/>
              <a:t>List names of sessions you attended on Wednesday, March 15 [write in] </a:t>
            </a:r>
          </a:p>
          <a:p>
            <a:pPr fontAlgn="base"/>
            <a:r>
              <a:rPr lang="en-US" sz="2000" dirty="0"/>
              <a:t>List names of sessions you attended on Thursday, March 16 [write in]</a:t>
            </a:r>
            <a:br>
              <a:rPr lang="en-US" sz="2000" dirty="0"/>
            </a:br>
            <a:endParaRPr lang="en-US" sz="2000" dirty="0"/>
          </a:p>
          <a:p>
            <a:pPr fontAlgn="base"/>
            <a:r>
              <a:rPr lang="en-US" sz="2000" dirty="0"/>
              <a:t>3. How many working group sessions did you attend? [write in number]</a:t>
            </a:r>
            <a:br>
              <a:rPr lang="en-US" sz="2000" dirty="0"/>
            </a:br>
            <a:r>
              <a:rPr lang="en-US" sz="2000" dirty="0"/>
              <a:t>4. List working group sessions attended during the ICANN Meeting. [write in]</a:t>
            </a:r>
          </a:p>
          <a:p>
            <a:pPr fontAlgn="base"/>
            <a:r>
              <a:rPr lang="en-US" sz="2000" dirty="0"/>
              <a:t>5. What are your main takeaways from this meeting? (sessions, learning, networking) [write-in essay]</a:t>
            </a:r>
          </a:p>
          <a:p>
            <a:pPr fontAlgn="base"/>
            <a:r>
              <a:rPr lang="en-US" sz="2000" dirty="0"/>
              <a:t>6. What’s next [write-in]– post-meeting report</a:t>
            </a:r>
          </a:p>
          <a:p>
            <a:pPr fontAlgn="base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08618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FDE41AE-84FF-4C44-B2A3-38511E16B599}"/>
              </a:ext>
            </a:extLst>
          </p:cNvPr>
          <p:cNvSpPr txBox="1">
            <a:spLocks/>
          </p:cNvSpPr>
          <p:nvPr/>
        </p:nvSpPr>
        <p:spPr>
          <a:xfrm>
            <a:off x="271401" y="111262"/>
            <a:ext cx="8135341" cy="32616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800" b="1" i="0" kern="1200" baseline="0" smtClean="0">
                <a:solidFill>
                  <a:schemeClr val="accent6">
                    <a:lumMod val="50000"/>
                  </a:schemeClr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r>
              <a:rPr lang="en-US" sz="2100" dirty="0"/>
              <a:t>When It’s Over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608BFEA-D5B3-304F-948A-9B19ACF3F573}"/>
              </a:ext>
            </a:extLst>
          </p:cNvPr>
          <p:cNvSpPr txBox="1">
            <a:spLocks/>
          </p:cNvSpPr>
          <p:nvPr/>
        </p:nvSpPr>
        <p:spPr>
          <a:xfrm>
            <a:off x="925820" y="939390"/>
            <a:ext cx="6521985" cy="509342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indent="-342900">
              <a:buFont typeface="Arial" panose="020B0604020202020204" pitchFamily="34" charset="0"/>
              <a:buChar char="•"/>
            </a:pPr>
            <a:r>
              <a:rPr lang="en-US" sz="2000" b="1" dirty="0"/>
              <a:t>Listen to recordings for ICANN76 sessions available after the meeting, if you were unable to participate in person</a:t>
            </a:r>
          </a:p>
          <a:p>
            <a:pPr marL="442913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442913" indent="-342900">
              <a:buFont typeface="Arial" panose="020B0604020202020204" pitchFamily="34" charset="0"/>
              <a:buChar char="•"/>
            </a:pPr>
            <a:r>
              <a:rPr lang="en-US" sz="2000" b="1" dirty="0"/>
              <a:t>Continue working with your mentors to find out the best area of your interest to follow up in future meetings</a:t>
            </a:r>
          </a:p>
          <a:p>
            <a:pPr marL="442913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442913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Submit your post-meeting report/survey</a:t>
            </a:r>
          </a:p>
          <a:p>
            <a:pPr marL="442913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442913" indent="-342900">
              <a:buFont typeface="Arial" panose="020B0604020202020204" pitchFamily="34" charset="0"/>
              <a:buChar char="•"/>
            </a:pPr>
            <a:r>
              <a:rPr lang="en-US" sz="2000" b="1" dirty="0"/>
              <a:t>Prepare the final report for publication</a:t>
            </a:r>
          </a:p>
          <a:p>
            <a:pPr marL="442913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442913" indent="-342900">
              <a:buFont typeface="Arial" panose="020B0604020202020204" pitchFamily="34" charset="0"/>
              <a:buChar char="•"/>
            </a:pPr>
            <a:r>
              <a:rPr lang="en-US" sz="2000" b="1" dirty="0"/>
              <a:t>Certificates of successful completion of the ICANN76 Fellowship Program to be received</a:t>
            </a:r>
          </a:p>
        </p:txBody>
      </p:sp>
    </p:spTree>
    <p:extLst>
      <p:ext uri="{BB962C8B-B14F-4D97-AF65-F5344CB8AC3E}">
        <p14:creationId xmlns:p14="http://schemas.microsoft.com/office/powerpoint/2010/main" val="3359393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 with ICANN</a:t>
            </a:r>
            <a:endParaRPr lang="en-US" dirty="0"/>
          </a:p>
        </p:txBody>
      </p:sp>
      <p:sp>
        <p:nvSpPr>
          <p:cNvPr id="29" name="Text Placeholder 32"/>
          <p:cNvSpPr txBox="1">
            <a:spLocks/>
          </p:cNvSpPr>
          <p:nvPr/>
        </p:nvSpPr>
        <p:spPr bwMode="auto">
          <a:xfrm>
            <a:off x="2543490" y="2021778"/>
            <a:ext cx="6600509" cy="24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500" dirty="0">
                <a:solidFill>
                  <a:schemeClr val="bg1"/>
                </a:solidFill>
                <a:latin typeface="+mn-lt"/>
                <a:cs typeface="Arial"/>
              </a:rPr>
              <a:t>Visit us at </a:t>
            </a:r>
            <a:r>
              <a:rPr lang="en-US" sz="1500" b="1" dirty="0" err="1">
                <a:solidFill>
                  <a:schemeClr val="bg1"/>
                </a:solidFill>
                <a:latin typeface="+mn-lt"/>
                <a:cs typeface="Arial"/>
              </a:rPr>
              <a:t>icann.org</a:t>
            </a:r>
            <a:endParaRPr lang="en-US" sz="1500" b="1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30" name="Text Placeholder 33"/>
          <p:cNvSpPr txBox="1">
            <a:spLocks/>
          </p:cNvSpPr>
          <p:nvPr/>
        </p:nvSpPr>
        <p:spPr bwMode="auto">
          <a:xfrm>
            <a:off x="2543490" y="1644109"/>
            <a:ext cx="5230690" cy="2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AU" sz="2025" b="1" dirty="0">
                <a:solidFill>
                  <a:schemeClr val="bg1"/>
                </a:solidFill>
                <a:latin typeface="+mn-lt"/>
                <a:ea typeface="Segoe UI" charset="0"/>
                <a:cs typeface="Arial"/>
              </a:rPr>
              <a:t>Thank You and Questions</a:t>
            </a:r>
          </a:p>
        </p:txBody>
      </p:sp>
      <p:sp>
        <p:nvSpPr>
          <p:cNvPr id="31" name="Text Placeholder 29"/>
          <p:cNvSpPr txBox="1">
            <a:spLocks/>
          </p:cNvSpPr>
          <p:nvPr/>
        </p:nvSpPr>
        <p:spPr>
          <a:xfrm>
            <a:off x="2543490" y="2256234"/>
            <a:ext cx="5973449" cy="25990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lang="en-US" sz="2000" kern="1200" dirty="0">
                <a:solidFill>
                  <a:schemeClr val="bg1"/>
                </a:solidFill>
                <a:latin typeface="+mn-lt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/>
              <a:t>Email: </a:t>
            </a:r>
            <a:r>
              <a:rPr lang="en-US" sz="1500" dirty="0" err="1"/>
              <a:t>siranush.vardanyan@icann.org</a:t>
            </a:r>
            <a:endParaRPr lang="en-US" sz="15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2551602" y="4028480"/>
            <a:ext cx="2562500" cy="274320"/>
            <a:chOff x="5325979" y="4715893"/>
            <a:chExt cx="3416667" cy="365760"/>
          </a:xfrm>
        </p:grpSpPr>
        <p:sp>
          <p:nvSpPr>
            <p:cNvPr id="33" name="Text Placeholder 32"/>
            <p:cNvSpPr txBox="1">
              <a:spLocks/>
            </p:cNvSpPr>
            <p:nvPr/>
          </p:nvSpPr>
          <p:spPr>
            <a:xfrm>
              <a:off x="5793339" y="4734885"/>
              <a:ext cx="29493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flickr.com</a:t>
              </a:r>
              <a:r>
                <a:rPr lang="en-US" sz="12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/</a:t>
              </a: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3"/>
                </a:rPr>
                <a:t>icann</a:t>
              </a:r>
              <a:endParaRPr lang="en-US" sz="12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34" name="Picture 33" descr="1420947842_social_style_3_flikr-128.png">
              <a:hlinkClick r:id="rId4" action="ppaction://hlinkfile"/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4715893"/>
              <a:ext cx="365760" cy="365760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2551601" y="4401995"/>
            <a:ext cx="2727452" cy="274320"/>
            <a:chOff x="1235726" y="5571713"/>
            <a:chExt cx="3636602" cy="365760"/>
          </a:xfrm>
        </p:grpSpPr>
        <p:sp>
          <p:nvSpPr>
            <p:cNvPr id="36" name="Text Placeholder 32"/>
            <p:cNvSpPr txBox="1">
              <a:spLocks/>
            </p:cNvSpPr>
            <p:nvPr/>
          </p:nvSpPr>
          <p:spPr>
            <a:xfrm>
              <a:off x="1703086" y="5592033"/>
              <a:ext cx="3169242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linkedin</a:t>
              </a:r>
              <a:r>
                <a:rPr lang="en-US" sz="12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/company/</a:t>
              </a: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6"/>
                </a:rPr>
                <a:t>icann</a:t>
              </a:r>
              <a:endParaRPr lang="en-US" sz="12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37" name="Picture 36" descr="1420948164_social_style_3_in-128.png">
              <a:hlinkClick r:id="rId7" action="ppaction://hlinkfile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5571713"/>
              <a:ext cx="365760" cy="365760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2551602" y="2907935"/>
            <a:ext cx="2107190" cy="274320"/>
            <a:chOff x="1235726" y="3073176"/>
            <a:chExt cx="2809587" cy="365760"/>
          </a:xfrm>
        </p:grpSpPr>
        <p:sp>
          <p:nvSpPr>
            <p:cNvPr id="39" name="Text Placeholder 32"/>
            <p:cNvSpPr txBox="1">
              <a:spLocks/>
            </p:cNvSpPr>
            <p:nvPr/>
          </p:nvSpPr>
          <p:spPr>
            <a:xfrm>
              <a:off x="1703087" y="3093496"/>
              <a:ext cx="2342226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2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9"/>
                </a:rPr>
                <a:t>@icann</a:t>
              </a:r>
              <a:endParaRPr lang="en-US" sz="12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40" name="Picture 39" descr="1420948433_social_style_3_twiter-128.png">
              <a:hlinkClick r:id="rId10" action="ppaction://hlinkfile"/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3073176"/>
              <a:ext cx="365760" cy="365760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2551601" y="3281450"/>
            <a:ext cx="2797740" cy="274320"/>
            <a:chOff x="1235727" y="3892739"/>
            <a:chExt cx="3730320" cy="365760"/>
          </a:xfrm>
        </p:grpSpPr>
        <p:sp>
          <p:nvSpPr>
            <p:cNvPr id="42" name="Text Placeholder 32"/>
            <p:cNvSpPr txBox="1">
              <a:spLocks/>
            </p:cNvSpPr>
            <p:nvPr/>
          </p:nvSpPr>
          <p:spPr>
            <a:xfrm>
              <a:off x="1703086" y="3913059"/>
              <a:ext cx="3262961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2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facebook.com/</a:t>
              </a: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icannorg</a:t>
              </a:r>
              <a:r>
                <a:rPr lang="en-US" sz="12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2"/>
                </a:rPr>
                <a:t> </a:t>
              </a:r>
              <a:endParaRPr lang="en-US" sz="12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43" name="Picture 42" descr="1420948141_social_style_3_facebook-128.png">
              <a:hlinkClick r:id="rId13" action="ppaction://hlinkfile"/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7" y="3892739"/>
              <a:ext cx="365760" cy="365760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2551601" y="3654965"/>
            <a:ext cx="2727452" cy="274320"/>
            <a:chOff x="1235726" y="4721075"/>
            <a:chExt cx="3636602" cy="365760"/>
          </a:xfrm>
        </p:grpSpPr>
        <p:pic>
          <p:nvPicPr>
            <p:cNvPr id="45" name="Picture 44" descr="1420948149_social_style_3_youtube-128.png">
              <a:hlinkClick r:id="rId15" action="ppaction://hlinkfile"/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726" y="4721075"/>
              <a:ext cx="365760" cy="365760"/>
            </a:xfrm>
            <a:prstGeom prst="rect">
              <a:avLst/>
            </a:prstGeom>
          </p:spPr>
        </p:pic>
        <p:sp>
          <p:nvSpPr>
            <p:cNvPr id="46" name="Text Placeholder 32"/>
            <p:cNvSpPr txBox="1">
              <a:spLocks/>
            </p:cNvSpPr>
            <p:nvPr/>
          </p:nvSpPr>
          <p:spPr>
            <a:xfrm>
              <a:off x="1703086" y="4734885"/>
              <a:ext cx="3169242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2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7"/>
                </a:rPr>
                <a:t>youtube.com/</a:t>
              </a: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7"/>
                </a:rPr>
                <a:t>icannnews</a:t>
              </a:r>
              <a:endParaRPr lang="en-US" sz="12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551602" y="5149025"/>
            <a:ext cx="1939625" cy="274320"/>
            <a:chOff x="5325979" y="3073176"/>
            <a:chExt cx="2586167" cy="365760"/>
          </a:xfrm>
        </p:grpSpPr>
        <p:sp>
          <p:nvSpPr>
            <p:cNvPr id="48" name="Text Placeholder 32"/>
            <p:cNvSpPr txBox="1">
              <a:spLocks/>
            </p:cNvSpPr>
            <p:nvPr/>
          </p:nvSpPr>
          <p:spPr>
            <a:xfrm>
              <a:off x="5793339" y="3093496"/>
              <a:ext cx="21188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soundcloud</a:t>
              </a:r>
              <a:r>
                <a:rPr lang="en-US" sz="12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/</a:t>
              </a: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18"/>
                </a:rPr>
                <a:t>icann</a:t>
              </a:r>
              <a:endParaRPr lang="en-US" sz="12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3073176"/>
              <a:ext cx="365760" cy="365760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2551602" y="4775510"/>
            <a:ext cx="2562500" cy="274320"/>
            <a:chOff x="5325979" y="5571713"/>
            <a:chExt cx="3416667" cy="365760"/>
          </a:xfrm>
        </p:grpSpPr>
        <p:sp>
          <p:nvSpPr>
            <p:cNvPr id="51" name="Text Placeholder 32"/>
            <p:cNvSpPr txBox="1">
              <a:spLocks/>
            </p:cNvSpPr>
            <p:nvPr/>
          </p:nvSpPr>
          <p:spPr>
            <a:xfrm>
              <a:off x="5793339" y="5592033"/>
              <a:ext cx="2949307" cy="33972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12">
                <a:spcBef>
                  <a:spcPct val="20000"/>
                </a:spcBef>
                <a:buNone/>
                <a:defRPr/>
              </a:pP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slideshare</a:t>
              </a:r>
              <a:r>
                <a:rPr lang="en-US" sz="1200" dirty="0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/</a:t>
              </a:r>
              <a:r>
                <a:rPr lang="en-US" sz="1200" dirty="0" err="1">
                  <a:solidFill>
                    <a:srgbClr val="0A304B"/>
                  </a:solidFill>
                  <a:latin typeface="+mn-lt"/>
                  <a:ea typeface="Segoe UI" panose="020B0502040204020203" pitchFamily="34" charset="0"/>
                  <a:cs typeface="Arial"/>
                  <a:hlinkClick r:id="rId20"/>
                </a:rPr>
                <a:t>icannpresentations</a:t>
              </a:r>
              <a:endParaRPr lang="en-US" sz="1200" dirty="0">
                <a:solidFill>
                  <a:srgbClr val="0A304B"/>
                </a:solidFill>
                <a:latin typeface="+mn-lt"/>
                <a:ea typeface="Segoe UI" panose="020B0502040204020203" pitchFamily="34" charset="0"/>
                <a:cs typeface="Arial"/>
              </a:endParaRPr>
            </a:p>
          </p:txBody>
        </p:sp>
        <p:pic>
          <p:nvPicPr>
            <p:cNvPr id="52" name="Picture 51" descr="1420948164_social_style_3_in-128.png">
              <a:hlinkClick r:id="rId7" action="ppaction://hlinkfile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5979" y="5571713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4666446"/>
      </p:ext>
    </p:extLst>
  </p:cSld>
  <p:clrMapOvr>
    <a:masterClrMapping/>
  </p:clrMapOvr>
</p:sld>
</file>

<file path=ppt/theme/theme1.xml><?xml version="1.0" encoding="utf-8"?>
<a:theme xmlns:a="http://schemas.openxmlformats.org/drawingml/2006/main" name="ICANN PPT_Arial_16x9_June 2017_potx">
  <a:themeElements>
    <a:clrScheme name="ICANN PPT Colors">
      <a:dk1>
        <a:srgbClr val="0A1F24"/>
      </a:dk1>
      <a:lt1>
        <a:sysClr val="window" lastClr="FFFFFF"/>
      </a:lt1>
      <a:dk2>
        <a:srgbClr val="1A87C9"/>
      </a:dk2>
      <a:lt2>
        <a:srgbClr val="EEECE1"/>
      </a:lt2>
      <a:accent1>
        <a:srgbClr val="1A87C9"/>
      </a:accent1>
      <a:accent2>
        <a:srgbClr val="0D436C"/>
      </a:accent2>
      <a:accent3>
        <a:srgbClr val="1B6F74"/>
      </a:accent3>
      <a:accent4>
        <a:srgbClr val="EA903A"/>
      </a:accent4>
      <a:accent5>
        <a:srgbClr val="DB6033"/>
      </a:accent5>
      <a:accent6>
        <a:srgbClr val="1768B1"/>
      </a:accent6>
      <a:hlink>
        <a:srgbClr val="1D98D3"/>
      </a:hlink>
      <a:folHlink>
        <a:srgbClr val="427BB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err="1" smtClean="0">
            <a:cs typeface="Source Sans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CANN PPT Template_16x9 20170601.potx" id="{6DCE996D-886D-4310-B448-1ACF06EC9706}" vid="{B8D7A136-CA80-4520-9EC3-55CACFEC00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ICANN PPT Template_16x9 20170601</Template>
  <TotalTime>26867</TotalTime>
  <Words>1280</Words>
  <Application>Microsoft Macintosh PowerPoint</Application>
  <PresentationFormat>On-screen Show (4:3)</PresentationFormat>
  <Paragraphs>141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Noto Sans</vt:lpstr>
      <vt:lpstr>Source Sans Pro</vt:lpstr>
      <vt:lpstr>Wingdings</vt:lpstr>
      <vt:lpstr>ICANN PPT_Arial_16x9_June 2017_potx</vt:lpstr>
      <vt:lpstr>PowerPoint Presentation</vt:lpstr>
      <vt:lpstr>ICANN76: Useful Information</vt:lpstr>
      <vt:lpstr>ICANN76 Prep Week Sessions – All times listed here are in UTC time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Report – Survey within 2 weeks after the meeting</vt:lpstr>
      <vt:lpstr>PowerPoint Presentation</vt:lpstr>
      <vt:lpstr>Engage with ICANN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here (75 characters maximum)</dc:title>
  <dc:creator>Fernanda Iunes</dc:creator>
  <cp:lastModifiedBy>Siranush Vardanyan</cp:lastModifiedBy>
  <cp:revision>331</cp:revision>
  <cp:lastPrinted>2017-01-26T19:29:02Z</cp:lastPrinted>
  <dcterms:created xsi:type="dcterms:W3CDTF">2017-08-09T14:18:11Z</dcterms:created>
  <dcterms:modified xsi:type="dcterms:W3CDTF">2023-03-02T21:54:07Z</dcterms:modified>
</cp:coreProperties>
</file>